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8" r:id="rId4"/>
    <p:sldId id="272" r:id="rId5"/>
    <p:sldId id="355" r:id="rId6"/>
    <p:sldId id="356" r:id="rId7"/>
    <p:sldId id="309" r:id="rId8"/>
    <p:sldId id="359" r:id="rId9"/>
    <p:sldId id="310" r:id="rId10"/>
    <p:sldId id="340" r:id="rId11"/>
    <p:sldId id="311" r:id="rId12"/>
    <p:sldId id="327" r:id="rId13"/>
    <p:sldId id="312" r:id="rId14"/>
    <p:sldId id="329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19" r:id="rId23"/>
    <p:sldId id="321" r:id="rId24"/>
    <p:sldId id="322" r:id="rId25"/>
    <p:sldId id="324" r:id="rId26"/>
    <p:sldId id="323" r:id="rId27"/>
    <p:sldId id="325" r:id="rId28"/>
    <p:sldId id="326" r:id="rId29"/>
    <p:sldId id="373" r:id="rId30"/>
    <p:sldId id="374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B8"/>
    <a:srgbClr val="72AE0C"/>
    <a:srgbClr val="133CB3"/>
    <a:srgbClr val="C9004B"/>
    <a:srgbClr val="878889"/>
    <a:srgbClr val="3E3E3E"/>
    <a:srgbClr val="7CD21F"/>
    <a:srgbClr val="7CBF1F"/>
    <a:srgbClr val="1946B9"/>
    <a:srgbClr val="344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6"/>
    <p:restoredTop sz="95385"/>
  </p:normalViewPr>
  <p:slideViewPr>
    <p:cSldViewPr snapToGrid="0" snapToObjects="1" showGuides="1">
      <p:cViewPr>
        <p:scale>
          <a:sx n="154" d="100"/>
          <a:sy n="154" d="100"/>
        </p:scale>
        <p:origin x="5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1E-EE41-B495-6DE0CF76E7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1E-EE41-B495-6DE0CF76E7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1E-EE41-B495-6DE0CF76E7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1E-EE41-B495-6DE0CF76E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1E-EE41-B495-6DE0CF76E7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rgbClr val="3E3E3E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D2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4-4444-9DA0-B9C7B655BDA1}"/>
              </c:ext>
            </c:extLst>
          </c:dPt>
          <c:dPt>
            <c:idx val="1"/>
            <c:invertIfNegative val="0"/>
            <c:bubble3D val="0"/>
            <c:spPr>
              <a:solidFill>
                <a:srgbClr val="72AE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4-4444-9DA0-B9C7B655BDA1}"/>
              </c:ext>
            </c:extLst>
          </c:dPt>
          <c:dPt>
            <c:idx val="2"/>
            <c:invertIfNegative val="0"/>
            <c:bubble3D val="0"/>
            <c:spPr>
              <a:solidFill>
                <a:srgbClr val="7CBF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4-4444-9DA0-B9C7B655BDA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4-4444-9DA0-B9C7B655BD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F4-4444-9DA0-B9C7B655B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F4-4444-9DA0-B9C7B655B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CF4-4444-9DA0-B9C7B655BD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CF4-4444-9DA0-B9C7B655B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4-4444-9DA0-B9C7B655BD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272766048"/>
        <c:axId val="1272767712"/>
      </c:barChart>
      <c:catAx>
        <c:axId val="12727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272767712"/>
        <c:crosses val="autoZero"/>
        <c:auto val="1"/>
        <c:lblAlgn val="ctr"/>
        <c:lblOffset val="100"/>
        <c:noMultiLvlLbl val="0"/>
      </c:catAx>
      <c:valAx>
        <c:axId val="127276771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2766048"/>
        <c:crossesAt val="100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D3-8F4E-A1F0-00937A3505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D3-8F4E-A1F0-00937A3505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D3-8F4E-A1F0-00937A3505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D3-8F4E-A1F0-00937A350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3-8F4E-A1F0-00937A3505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3203740157481E-2"/>
          <c:y val="0.10595435675415919"/>
          <c:w val="0.79813302942395359"/>
          <c:h val="0.79967562949680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Entusiasmo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0.34</c:v>
                </c:pt>
                <c:pt idx="2">
                  <c:v>0.31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C-B240-8677-81F3A5B92E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Tranquilidad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0.32</c:v>
                </c:pt>
                <c:pt idx="1">
                  <c:v>0.35</c:v>
                </c:pt>
                <c:pt idx="2">
                  <c:v>0.42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C-B240-8677-81F3A5B92E6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Decepción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0.08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4C-B240-8677-81F3A5B92E6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Nerviosismo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0.22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4C-B240-8677-81F3A5B92E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4194960"/>
        <c:axId val="1254204112"/>
      </c:barChart>
      <c:catAx>
        <c:axId val="125419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254204112"/>
        <c:crosses val="autoZero"/>
        <c:auto val="1"/>
        <c:lblAlgn val="ctr"/>
        <c:lblOffset val="100"/>
        <c:noMultiLvlLbl val="0"/>
      </c:catAx>
      <c:valAx>
        <c:axId val="1254204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541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4D-4D44-B680-3EAEA85052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4D-4D44-B680-3EAEA85052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4D-4D44-B680-3EAEA85052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4D-4D44-B680-3EAEA8505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D44-B680-3EAEA85052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78530435949E-2"/>
          <c:y val="6.6017563854035809E-3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EB-2647-AA55-D876AFA156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EB-2647-AA55-D876AFA156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EB-2647-AA55-D876AFA156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EB-2647-AA55-D876AFA1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B-2647-AA55-D876AFA156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CE-CB48-A976-7D3137E8F0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CE-CB48-A976-7D3137E8F0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8CE-CB48-A976-7D3137E8F0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CE-CB48-A976-7D3137E8F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E-CB48-A976-7D3137E8F0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7CD21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64-5C4F-8721-EBD676EA17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64-5C4F-8721-EBD676EA17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64-5C4F-8721-EBD676EA17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64-5C4F-8721-EBD676EA1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64-5C4F-8721-EBD676EA17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02DDE-1201-7A4C-BC1D-26AA6F3A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04B89-DEB8-5044-835B-8DCF06CC7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9C869-41A6-FD44-BADC-ADE9E6F5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F217C-FB42-514A-83AA-27B7C106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E9F53-661A-D349-9BCE-D82B9170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3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D9127-0FF9-514A-83AD-51EAE53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81343-12BC-BB4E-B619-1A1741BA4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91BCD-752E-C944-974B-B65AAA53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F0DB2-FD39-5647-BC25-7A7D92F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4AC5C-1730-1E43-A3AD-27B6024C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5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20720-4E6F-C549-8BB6-A5EF2D48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AC31A1-5F03-F147-A27A-BEC880F3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EA81A-6D43-1A49-BDFC-644EFCF2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F6A762-8693-014B-A788-C934908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67708-2CAC-8446-A5FF-12B2B27D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27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BD170-B0BE-964B-8D3C-397EA210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F7344-2198-2E44-B527-47EC3D4B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9FB976-6EC7-4B45-9DEC-D9AC3C2C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8E6C4A-507E-424F-AD9D-414AE567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96D59-90C3-8945-A680-A0DA29C0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7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8FA12-954C-2843-8434-B6F892B3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D104B-5ED8-8548-9CA8-A88876EB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09F78-C829-E64A-8D3B-74AAE42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EB1BB-6D38-8540-B9D4-5FB08875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88F7A-89FA-5340-8656-D72F1531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1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B11B-B63D-4445-AC18-0A4AC4B9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66576-1F6A-2746-9CC6-376D5ED1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040CD9-BB3A-F243-A10D-44AC3221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7FF7D3-4DE2-2A4E-A13E-3593AD8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FD09A-27B7-704A-9659-7123B5FB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EB243-1C8E-8047-8394-1EB6FAC7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15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56D7-0454-2F49-BE86-42DC61D6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6E8D40-4EFB-1849-8484-EE37AC52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8453CC-ECD3-884D-9D8D-CB5821A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58F0AD-5205-894C-B93B-381B21AFD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C9D0F6-E03C-1A41-B8DC-A767600B4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A8D4D0-3563-B340-A0BA-443C1DE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9A81D6-3991-1D4B-B442-9DA0A868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1BB18A-DADF-2341-917F-DA582A3A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5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576BA-095D-6440-942A-F87A1A05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0B603-2A74-FC4C-82CA-49FA6811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81E3E9-3257-324D-B78E-A3EDA0CB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3649B-0A13-0642-82AD-071977DE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2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3DBAA-9F38-354D-9443-CD93ACFE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2C4327-1881-0845-9443-A98B59A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84D3D-126D-814F-A3DB-FAC84E6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9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3066E-043F-D546-BC8D-61F15E75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519C5-5B97-654E-A2B1-C144CE3B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9C21B-4ABE-3D46-9080-E38255221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DD7FF-0D2A-7D42-B1BF-45A43613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876D6-1481-9949-9E53-42C03034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98F53-0076-704C-B38F-386BB3AC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5433-836E-0F40-BFDC-16513230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CF6509-08A0-6D4E-B168-C1248EC5B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11502-29BB-E241-A817-45DF1A5A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422DA-1E84-444D-8198-40B0FE70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99B16-4734-B444-98D0-97E1F51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DFB3FF-F10E-8941-90A5-E0D6E1EF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05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E25B6-CFF5-1C44-B4F6-C214914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12F4E-85B4-D345-B964-884D8A8D1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ABD18-D1EE-3C48-A1FD-F6129523A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5FE2-7AA0-B046-8FB6-367B334E0FD7}" type="datetimeFigureOut">
              <a:rPr lang="es-CL" smtClean="0"/>
              <a:t>06-12-23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271-2E21-824D-9C9B-56599641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70B3-2EFF-D740-8CE9-BBDE00B98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4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AC480AE-3039-C183-9724-3391A9966CB4}"/>
              </a:ext>
            </a:extLst>
          </p:cNvPr>
          <p:cNvSpPr/>
          <p:nvPr/>
        </p:nvSpPr>
        <p:spPr>
          <a:xfrm>
            <a:off x="1335819" y="4094922"/>
            <a:ext cx="5367131" cy="333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0CD6F-A2CD-1D1B-30BC-9F6246ED948D}"/>
              </a:ext>
            </a:extLst>
          </p:cNvPr>
          <p:cNvSpPr txBox="1"/>
          <p:nvPr/>
        </p:nvSpPr>
        <p:spPr>
          <a:xfrm>
            <a:off x="1588272" y="4059545"/>
            <a:ext cx="486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Vamos conversar sobre </a:t>
            </a:r>
            <a:r>
              <a:rPr lang="es-CL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nossos</a:t>
            </a:r>
            <a:r>
              <a:rPr lang="es-C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resultados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C8D4E9-07EA-187B-C511-D711CB5E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18" y="5260421"/>
            <a:ext cx="2242575" cy="5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07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70507E33-85EE-A444-92D8-F204425C2767}"/>
              </a:ext>
            </a:extLst>
          </p:cNvPr>
          <p:cNvSpPr txBox="1">
            <a:spLocks/>
          </p:cNvSpPr>
          <p:nvPr/>
        </p:nvSpPr>
        <p:spPr>
          <a:xfrm>
            <a:off x="998397" y="466745"/>
            <a:ext cx="10348476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CL" sz="3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PERCEPÇÃO DE VALORES NO FORMATO/GERÊNCIA</a:t>
            </a:r>
            <a:endParaRPr kumimoji="0" lang="es-CL" sz="3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351FCE2-EA3D-3E41-955E-FA77E0EB5205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5CD2604-4F4C-E148-8A82-59E8262C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D43C7F6-0D14-884A-B590-1487CA228AB0}"/>
              </a:ext>
            </a:extLst>
          </p:cNvPr>
          <p:cNvSpPr/>
          <p:nvPr/>
        </p:nvSpPr>
        <p:spPr>
          <a:xfrm>
            <a:off x="2602088" y="1646476"/>
            <a:ext cx="2591704" cy="295020"/>
          </a:xfrm>
          <a:prstGeom prst="roundRect">
            <a:avLst>
              <a:gd name="adj" fmla="val 50000"/>
            </a:avLst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B9DB98-CE81-9C4E-A24D-61A9EC3DA7A3}"/>
              </a:ext>
            </a:extLst>
          </p:cNvPr>
          <p:cNvSpPr txBox="1"/>
          <p:nvPr/>
        </p:nvSpPr>
        <p:spPr>
          <a:xfrm>
            <a:off x="2674699" y="1646476"/>
            <a:ext cx="245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UM </a:t>
            </a:r>
            <a:r>
              <a:rPr lang="es-C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ÚNICO TIME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F8D38C7-BBF7-EB4D-8670-C1107597AC36}"/>
              </a:ext>
            </a:extLst>
          </p:cNvPr>
          <p:cNvGraphicFramePr/>
          <p:nvPr/>
        </p:nvGraphicFramePr>
        <p:xfrm>
          <a:off x="2088726" y="410965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7AAD153D-9E03-5D40-8076-86CE3F19A9E4}"/>
              </a:ext>
            </a:extLst>
          </p:cNvPr>
          <p:cNvGraphicFramePr/>
          <p:nvPr/>
        </p:nvGraphicFramePr>
        <p:xfrm>
          <a:off x="2088726" y="1941751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4F9CAD58-ED80-9044-827A-32040383E604}"/>
              </a:ext>
            </a:extLst>
          </p:cNvPr>
          <p:cNvGraphicFramePr/>
          <p:nvPr/>
        </p:nvGraphicFramePr>
        <p:xfrm>
          <a:off x="6864780" y="185080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A81C41BD-7725-FB49-9016-8052B87EEE2C}"/>
              </a:ext>
            </a:extLst>
          </p:cNvPr>
          <p:cNvGraphicFramePr/>
          <p:nvPr/>
        </p:nvGraphicFramePr>
        <p:xfrm>
          <a:off x="6864780" y="4075479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FDF6A135-0D1F-E741-962C-19596B1ADE14}"/>
              </a:ext>
            </a:extLst>
          </p:cNvPr>
          <p:cNvSpPr/>
          <p:nvPr/>
        </p:nvSpPr>
        <p:spPr>
          <a:xfrm>
            <a:off x="2019161" y="4077634"/>
            <a:ext cx="3670889" cy="329197"/>
          </a:xfrm>
          <a:prstGeom prst="roundRect">
            <a:avLst>
              <a:gd name="adj" fmla="val 50000"/>
            </a:avLst>
          </a:prstGeom>
          <a:solidFill>
            <a:srgbClr val="143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38EE058-ECA7-3D40-A60D-AB4863D5697A}"/>
              </a:ext>
            </a:extLst>
          </p:cNvPr>
          <p:cNvSpPr txBox="1"/>
          <p:nvPr/>
        </p:nvSpPr>
        <p:spPr>
          <a:xfrm>
            <a:off x="2076379" y="4094868"/>
            <a:ext cx="3556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APAIXONAMOS </a:t>
            </a:r>
            <a:r>
              <a:rPr lang="es-C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PELOS CLIENTES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3686E4DE-703E-1848-B1D1-ABB514B50BBD}"/>
              </a:ext>
            </a:extLst>
          </p:cNvPr>
          <p:cNvSpPr/>
          <p:nvPr/>
        </p:nvSpPr>
        <p:spPr>
          <a:xfrm>
            <a:off x="7435047" y="4111812"/>
            <a:ext cx="2432967" cy="295020"/>
          </a:xfrm>
          <a:prstGeom prst="roundRect">
            <a:avLst>
              <a:gd name="adj" fmla="val 50000"/>
            </a:avLst>
          </a:prstGeom>
          <a:solidFill>
            <a:srgbClr val="7C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1F9BF53-E8CC-A146-AF21-320D783C6272}"/>
              </a:ext>
            </a:extLst>
          </p:cNvPr>
          <p:cNvSpPr txBox="1"/>
          <p:nvPr/>
        </p:nvSpPr>
        <p:spPr>
          <a:xfrm>
            <a:off x="7435048" y="4111812"/>
            <a:ext cx="243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CUIDAMOS </a:t>
            </a:r>
            <a:r>
              <a:rPr lang="es-C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FUTURO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5ABF3504-1A14-3C4C-93B9-206197E70607}"/>
              </a:ext>
            </a:extLst>
          </p:cNvPr>
          <p:cNvSpPr/>
          <p:nvPr/>
        </p:nvSpPr>
        <p:spPr>
          <a:xfrm>
            <a:off x="7177246" y="1680653"/>
            <a:ext cx="2833692" cy="295020"/>
          </a:xfrm>
          <a:prstGeom prst="roundRect">
            <a:avLst>
              <a:gd name="adj" fmla="val 50000"/>
            </a:avLst>
          </a:prstGeom>
          <a:solidFill>
            <a:srgbClr val="C9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ABC70D5-45B1-5444-A6FD-123D7EB917F7}"/>
              </a:ext>
            </a:extLst>
          </p:cNvPr>
          <p:cNvSpPr txBox="1"/>
          <p:nvPr/>
        </p:nvSpPr>
        <p:spPr>
          <a:xfrm>
            <a:off x="7246876" y="1680653"/>
            <a:ext cx="271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MOVEMOS </a:t>
            </a:r>
            <a:r>
              <a:rPr lang="es-C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AGILMENTE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99726C6-5CEB-EBBF-A88E-2BECF5640B42}"/>
              </a:ext>
            </a:extLst>
          </p:cNvPr>
          <p:cNvSpPr txBox="1"/>
          <p:nvPr/>
        </p:nvSpPr>
        <p:spPr>
          <a:xfrm>
            <a:off x="1086787" y="894852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766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VISÃO GERAL DA BU</a:t>
            </a:r>
            <a:endParaRPr lang="es-CL" sz="4000" b="1" spc="-150" dirty="0">
              <a:solidFill>
                <a:srgbClr val="3E3E3E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MELHOR AVALIADAS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nível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Unidade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Negócios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(BU) e que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fortalezas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transversais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serem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potencializadas: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64609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378C10-2E89-A09A-6F10-D0DFE172041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40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MAIS AUMENTAM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avaliação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relação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2022 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NOS FORTALECEM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como equipe: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93226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DIFERENÇA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0AF931-FA34-2CEC-49D8-FD126232020E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6651552-4CE0-C87C-1700-7B846C5462A5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VISÃO GERAL DA BU</a:t>
            </a:r>
            <a:endParaRPr lang="es-CL" sz="4000" b="1" spc="-150" dirty="0">
              <a:solidFill>
                <a:srgbClr val="3E3E3E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276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MENOS AVALIADAS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nível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Unidade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Negócios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(BU) e que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fortalezas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transversais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serem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potencializadas: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2050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FD30468-5DE0-9DA3-3805-297B9318D7F5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FBB0166-90CD-1B9D-FCCF-08AF90895A3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VISÃO GERAL DA BU</a:t>
            </a:r>
            <a:endParaRPr lang="es-CL" sz="4000" b="1" spc="-150" dirty="0">
              <a:solidFill>
                <a:srgbClr val="3E3E3E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314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MAIS DIMINUEM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avaliação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relação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2022 e que precisamos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ENTENDER E TRABALHAR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7735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DIFERENÇA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33B384-8E20-2C0B-B5A3-FC741EA17371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CD9BA60-4216-4045-7973-AF49F2225E5C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601908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VISÃO GERAL DA BU</a:t>
            </a:r>
            <a:endParaRPr lang="es-CL" sz="4000" b="1" spc="-150" dirty="0">
              <a:solidFill>
                <a:srgbClr val="3E3E3E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49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1124629" y="1904820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1124629" y="3634546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1124629" y="1135534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1124629" y="337117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1124629" y="4403832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1124629" y="5188108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da equipe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52BF68A-7266-52CD-5ADC-667E92DC95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24118" y="2875118"/>
            <a:ext cx="10169525" cy="86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2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</a:t>
            </a:r>
            <a:r>
              <a:rPr lang="es-CL" sz="4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resultados </a:t>
            </a:r>
            <a:r>
              <a:rPr lang="es-CL" sz="4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</a:t>
            </a:r>
            <a:r>
              <a:rPr lang="es-CL" sz="4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es-CL" sz="4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</a:t>
            </a:r>
            <a:r>
              <a:rPr lang="es-CL" sz="4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quipe X</a:t>
            </a:r>
            <a:endParaRPr kumimoji="0" lang="es-CL" sz="42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47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É 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grau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comprometimento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os colaboradores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sentem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ajudar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empresa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alcançar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metas (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orgulho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motivação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ir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além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intenção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permanência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realização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pessoal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781600" y="3772447"/>
            <a:ext cx="12836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PARTICIPAÇÃO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7952739" y="4884772"/>
            <a:ext cx="3421841" cy="80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pontuação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Net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Score (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eNPS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representa 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quanto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os colaboradores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recomendariam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É calculada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subtraindo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porcentagem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promotores da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porcentagem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detratores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5162719" y="3805924"/>
            <a:ext cx="168668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ENGAGEMENT</a:t>
            </a:r>
            <a:r>
              <a:rPr lang="es-CL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 COMPROMISO NA </a:t>
            </a: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9281060" y="3772446"/>
            <a:ext cx="62459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 BU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0983D6-7A6E-A4EB-A870-94F06FC3CBB7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BDE6CB6-67CB-1158-C4F6-959D86B7EBFB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727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123604" y="3772446"/>
            <a:ext cx="15023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ENTUSIASMADOS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%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pessoas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indicou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uma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seguintes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emoções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(entusiasmo,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tranquilidade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nervosismo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decepção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como predominante no último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mês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3969436" y="3805924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TRANQUILOS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725728" y="3772446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NERVOSOS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2DA1370D-C461-3B4A-AB29-361E6A7A5C3A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369695" y="3772445"/>
            <a:ext cx="1487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DECEPCIONADOS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5910918-1959-994E-A08F-B1FFD39AB70D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5205B20-7F3E-4D4B-9AF6-1CE7A2F29358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7FB41A-1D6F-1527-1DB8-E4DCBC378E82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9303642-A039-1244-7B21-ED65E9CD159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877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868502" y="4884772"/>
            <a:ext cx="4454997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Corresponde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grau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que os colaboradores se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Para ser </a:t>
            </a:r>
            <a:r>
              <a:rPr lang="es-CL" sz="1000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</a:t>
            </a:r>
            <a:r>
              <a:rPr lang="es-CL" sz="1000" b="1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UmUnicoTime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 Grupo Falabella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deve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ser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alta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quanto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negócio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275B58-D4EB-6EB2-82A5-C3C6B26105AF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92AC1FB-C90C-06CC-C16B-3E5B7BA4ED9C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A91CAA-33AB-B876-D7EE-521C22937E94}"/>
              </a:ext>
            </a:extLst>
          </p:cNvPr>
          <p:cNvSpPr/>
          <p:nvPr/>
        </p:nvSpPr>
        <p:spPr>
          <a:xfrm>
            <a:off x="3887755" y="3680113"/>
            <a:ext cx="136287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A BU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1BFE94-AB03-9F92-F424-B395A738EDE8}"/>
              </a:ext>
            </a:extLst>
          </p:cNvPr>
          <p:cNvSpPr/>
          <p:nvPr/>
        </p:nvSpPr>
        <p:spPr>
          <a:xfrm>
            <a:off x="6614987" y="3680113"/>
            <a:ext cx="192725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 COM O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FALABELLA</a:t>
            </a:r>
          </a:p>
        </p:txBody>
      </p:sp>
    </p:spTree>
    <p:extLst>
      <p:ext uri="{BB962C8B-B14F-4D97-AF65-F5344CB8AC3E}">
        <p14:creationId xmlns:p14="http://schemas.microsoft.com/office/powerpoint/2010/main" val="30116526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E6BE2831-1234-C541-9CC3-F17E910EB640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4A6C7D-1D82-4A42-A14B-8EE5C5BF1508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2AFAA4-E132-504E-B123-1C63F7A5AE9A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E8E12A9-D128-4040-BBF7-CAC7815022BD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859529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%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favorabilidade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cada valor,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acordo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média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associadas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ele.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B5598F-F8BB-D061-A7CE-0FB4A03F1A1F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ADFB516-1FAB-61A8-5D21-425244D9ED48}"/>
              </a:ext>
            </a:extLst>
          </p:cNvPr>
          <p:cNvSpPr/>
          <p:nvPr/>
        </p:nvSpPr>
        <p:spPr>
          <a:xfrm>
            <a:off x="1416632" y="3772445"/>
            <a:ext cx="11081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UM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ÚNICO TIME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D95BA5-2738-91F4-4F09-107075F28A89}"/>
              </a:ext>
            </a:extLst>
          </p:cNvPr>
          <p:cNvSpPr/>
          <p:nvPr/>
        </p:nvSpPr>
        <p:spPr>
          <a:xfrm>
            <a:off x="4072575" y="3805924"/>
            <a:ext cx="129234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MOVEMOS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AGILMENTE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1B6125-F542-CC5B-B12B-5339FA96E5F8}"/>
              </a:ext>
            </a:extLst>
          </p:cNvPr>
          <p:cNvSpPr/>
          <p:nvPr/>
        </p:nvSpPr>
        <p:spPr>
          <a:xfrm>
            <a:off x="6560749" y="3772445"/>
            <a:ext cx="182857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APAIXONAMOS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PELOS CLIENTES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49E0448-9FEA-A0A4-BA70-55962EFF3FCB}"/>
              </a:ext>
            </a:extLst>
          </p:cNvPr>
          <p:cNvSpPr/>
          <p:nvPr/>
        </p:nvSpPr>
        <p:spPr>
          <a:xfrm>
            <a:off x="9663590" y="3772444"/>
            <a:ext cx="109196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CUIDAMOS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FUTURO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4CFB8CF-3789-6B5E-1B21-DEBA5FDE8D50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064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63">
            <a:extLst>
              <a:ext uri="{FF2B5EF4-FFF2-40B4-BE49-F238E27FC236}">
                <a16:creationId xmlns:a16="http://schemas.microsoft.com/office/drawing/2014/main" id="{BFAC0B42-A38C-6C4D-A0F2-6B907EAC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7" y="4312296"/>
            <a:ext cx="933450" cy="103275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04BC368-E1DF-A841-A44B-60F22791C981}"/>
              </a:ext>
            </a:extLst>
          </p:cNvPr>
          <p:cNvSpPr/>
          <p:nvPr/>
        </p:nvSpPr>
        <p:spPr>
          <a:xfrm>
            <a:off x="1242048" y="2441770"/>
            <a:ext cx="6114716" cy="211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DD0055"/>
              </a:buClr>
            </a:pP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Baixe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28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Infografia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passo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passo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ler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analisar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trabalhar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nos resultados da Pesquisa de Cultura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equipe.</a:t>
            </a:r>
            <a:endParaRPr lang="es-CL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CC2A21-CC83-534B-9E24-FD061A0D0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8" b="17752"/>
          <a:stretch/>
        </p:blipFill>
        <p:spPr>
          <a:xfrm>
            <a:off x="7252977" y="744511"/>
            <a:ext cx="4847058" cy="5640523"/>
          </a:xfrm>
          <a:prstGeom prst="rect">
            <a:avLst/>
          </a:prstGeom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80DDDEF2-B5B0-6629-60F7-BAC01AF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22273" y="2333705"/>
            <a:ext cx="1654233" cy="1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0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PRINCIPALES RESULTADOS EQUIPO X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00061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Sinto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confiança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expressar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opinião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mesmo que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isso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signifique discordar dos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outros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líderes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demonstram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interesse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como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pessoa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apenas como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funcionário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é fácil se comunicar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os líderes.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Nesta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empresa, as oportunidades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desenvolvimento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profissional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transparentes e justas.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Nesta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empresa, consigo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acessar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capacitação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que preciso para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fazer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habilidades e talentos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valorizados.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reconhecimento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é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uma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prática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comum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Damos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feedback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constante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uns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outros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equipe, valorizamos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diversidade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contribuição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única de cada membro.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079572" y="4064387"/>
            <a:ext cx="149271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O COMPÕEM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DE485B-7128-C6CE-4B73-59649F8ADFB6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CF78CA-7435-2CC4-E6E4-1D705A0D9CCC}"/>
              </a:ext>
            </a:extLst>
          </p:cNvPr>
          <p:cNvSpPr txBox="1"/>
          <p:nvPr/>
        </p:nvSpPr>
        <p:spPr>
          <a:xfrm>
            <a:off x="3616347" y="2138365"/>
            <a:ext cx="470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SOMOS UM ÚNICO TIME</a:t>
            </a:r>
          </a:p>
        </p:txBody>
      </p:sp>
    </p:spTree>
    <p:extLst>
      <p:ext uri="{BB962C8B-B14F-4D97-AF65-F5344CB8AC3E}">
        <p14:creationId xmlns:p14="http://schemas.microsoft.com/office/powerpoint/2010/main" val="109193071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89621"/>
              </p:ext>
            </p:extLst>
          </p:nvPr>
        </p:nvGraphicFramePr>
        <p:xfrm>
          <a:off x="2724048" y="2881267"/>
          <a:ext cx="8128000" cy="251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Nesta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empresa,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existem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instâncias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compartilhar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ideias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novas formas de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fazer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as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coisas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equipe,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temos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espaço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experimentar e aprender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os erros.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Entendo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como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contribui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alcançar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os objetivos estratégicos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desta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empresa.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líderes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transmitem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uma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visão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clara de para onde a empresa está indo.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recebemos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informações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relevantes de forma oportuna.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Os líderes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confiam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que os colaboradores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fazem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precisar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supervisioná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-los o tempo todo.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Nesta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empresa,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tenho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oportunidade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aprender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coisas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novas continuamente.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12485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1C781-4DDC-7175-CEC3-59419B35F085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5529141-060A-575D-A08C-7932ACE04CC2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9AEF3D-CB79-FD14-4417-93F8AA20517A}"/>
              </a:ext>
            </a:extLst>
          </p:cNvPr>
          <p:cNvSpPr txBox="1"/>
          <p:nvPr/>
        </p:nvSpPr>
        <p:spPr>
          <a:xfrm>
            <a:off x="2946829" y="2138365"/>
            <a:ext cx="604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NOS MOVEMOS AGILMENTE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879CA1-EA27-83B9-4381-59387B64C81F}"/>
              </a:ext>
            </a:extLst>
          </p:cNvPr>
          <p:cNvSpPr/>
          <p:nvPr/>
        </p:nvSpPr>
        <p:spPr>
          <a:xfrm>
            <a:off x="1079572" y="4064387"/>
            <a:ext cx="149271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O COMPÕEM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50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86168"/>
              </p:ext>
            </p:extLst>
          </p:nvPr>
        </p:nvGraphicFramePr>
        <p:xfrm>
          <a:off x="2724048" y="2881266"/>
          <a:ext cx="8128000" cy="251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líderes me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motivam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continuamente a tomar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decisões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foco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nas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necessidades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nossos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clientes.</a:t>
                      </a:r>
                      <a:endParaRPr lang="es-CL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consideramos dados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informações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tomar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decisões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Grupo Falabella,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trabalhamos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todos juntos como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uma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equipe única.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equipe, priorizamos iniciativas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base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necessidades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nossos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clientes.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9C1182-AC01-3CFD-8328-21C06DF308A6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80FE5AF-C105-27F2-C2F5-1E4290C78052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AAE3FA-0607-9526-5155-FB289383B949}"/>
              </a:ext>
            </a:extLst>
          </p:cNvPr>
          <p:cNvSpPr txBox="1"/>
          <p:nvPr/>
        </p:nvSpPr>
        <p:spPr>
          <a:xfrm>
            <a:off x="2565070" y="2152816"/>
            <a:ext cx="7388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SOMOS APAIXONAMOS PELOS CLIENTES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A7961A-55CE-8438-C971-85110309E75E}"/>
              </a:ext>
            </a:extLst>
          </p:cNvPr>
          <p:cNvSpPr/>
          <p:nvPr/>
        </p:nvSpPr>
        <p:spPr>
          <a:xfrm>
            <a:off x="1079572" y="4064387"/>
            <a:ext cx="149271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O COMPÕEM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9066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AE527D00-05E1-9E42-81B9-9328C2E8EDE4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DA EQUIPE X</a:t>
            </a:r>
            <a:endParaRPr kumimoji="0" lang="es-CL" sz="38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67682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me permite equilibrar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vida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pessoal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 </a:t>
                      </a:r>
                      <a:r>
                        <a:rPr lang="es-CL" sz="1000" b="0" i="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profissional</a:t>
                      </a:r>
                      <a:r>
                        <a:rPr lang="es-CL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é psicológica e emocionalmente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saudável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benefícios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disponíveis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atendem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às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minhas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necessidades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interesses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Considero que recebo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salário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condizente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que realizo.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 empresa toma medidas para que 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espaços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físicos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sejam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adequados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realizar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nossas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funções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pessoas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tratadas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maneira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justa,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independentemente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idade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nacionalidade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gênero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orientação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sexual.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ambiente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contamos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todas 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ferramentas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programas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equipamentos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para realizar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nosso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trabalho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palavras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dos líderes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coincidem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suas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ações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Os líderes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conduzem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negócio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maneira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honesta e ética.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7E7975-7823-D9DE-F34E-9CDB27580A1D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9A326D-068A-C158-299A-38F5E82C2239}"/>
              </a:ext>
            </a:extLst>
          </p:cNvPr>
          <p:cNvSpPr txBox="1"/>
          <p:nvPr/>
        </p:nvSpPr>
        <p:spPr>
          <a:xfrm>
            <a:off x="3602024" y="2138365"/>
            <a:ext cx="473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CUIDAMOS DO FUTURO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BB90093-E7BB-42DC-02D1-A56DCEA6B70E}"/>
              </a:ext>
            </a:extLst>
          </p:cNvPr>
          <p:cNvSpPr/>
          <p:nvPr/>
        </p:nvSpPr>
        <p:spPr>
          <a:xfrm>
            <a:off x="1079572" y="4064387"/>
            <a:ext cx="149271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O COMPÕEM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210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MELHOR AVALIADAS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pela equipe e que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pontos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fortes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serem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potencializados: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12447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94B631-DB18-4935-7897-14B60DBCD50D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EDE344-044F-963E-B9B3-3ECA165C1A9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DA EQUIPE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0197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MAIS AUMENTAM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avaliação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relação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2022 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 NOS FORTALECEM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como equipe: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65847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DIFERENÇA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021387-B93F-14F5-181A-9521C8340FA4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85F49B8-27E5-83D7-E48F-850AA5F77322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DA EQUIPE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3901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MENOS AVALIADAS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pela equipe e que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aspectos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prioritários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serem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melhorados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33666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FAVORABILIDADE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09CD26-39CE-494C-AE46-CED0C9F2130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E4596E-5690-3445-9083-D608A6ED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D36A67-14D5-E492-6F5A-56B1DB2BFB2F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5D11159-737C-1154-C9AA-E818BDB3EE51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DA EQUIPE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687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MAIS CAEM 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avaliação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relação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2022 e que </a:t>
            </a:r>
            <a:r>
              <a:rPr lang="es-CL" sz="14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devemos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ENTENDER E TRABALHAR</a:t>
            </a:r>
            <a:r>
              <a:rPr lang="es-CL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0850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AFIRMAÇÃO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DIFERENÇA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ACCF3D-8B20-9D22-B6A8-342639B4CA25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389222-A31B-1F16-8AF9-61B335DEB1B3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DA EQUIPE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234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dondear rectángulo de esquina del mismo lado 17">
            <a:extLst>
              <a:ext uri="{FF2B5EF4-FFF2-40B4-BE49-F238E27FC236}">
                <a16:creationId xmlns:a16="http://schemas.microsoft.com/office/drawing/2014/main" id="{3DBB1D71-0C0C-5F45-9D19-E68234223C94}"/>
              </a:ext>
            </a:extLst>
          </p:cNvPr>
          <p:cNvSpPr/>
          <p:nvPr/>
        </p:nvSpPr>
        <p:spPr>
          <a:xfrm rot="5400000">
            <a:off x="3789576" y="1403079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CBF1F"/>
              </a:gs>
              <a:gs pos="100000">
                <a:srgbClr val="7CD2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F4A7C3-93FC-344A-AE8D-D1A78FFEB43F}"/>
              </a:ext>
            </a:extLst>
          </p:cNvPr>
          <p:cNvSpPr txBox="1"/>
          <p:nvPr/>
        </p:nvSpPr>
        <p:spPr>
          <a:xfrm>
            <a:off x="1432676" y="4132717"/>
            <a:ext cx="53588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i="0" dirty="0" err="1">
                <a:solidFill>
                  <a:schemeClr val="bg1"/>
                </a:solidFill>
                <a:effectLst/>
                <a:latin typeface="Söhne"/>
              </a:rPr>
              <a:t>Sistematizemos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s-CL" sz="1400" i="0" dirty="0" err="1">
                <a:solidFill>
                  <a:schemeClr val="bg1"/>
                </a:solidFill>
                <a:effectLst/>
                <a:latin typeface="Söhne"/>
              </a:rPr>
              <a:t>nosso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 plano de </a:t>
            </a:r>
            <a:r>
              <a:rPr lang="es-CL" sz="1400" i="0" dirty="0" err="1">
                <a:solidFill>
                  <a:schemeClr val="bg1"/>
                </a:solidFill>
                <a:effectLst/>
                <a:latin typeface="Söhne"/>
              </a:rPr>
              <a:t>ação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 no </a:t>
            </a:r>
            <a:r>
              <a:rPr lang="es-CL" sz="1400" b="1" i="0" dirty="0" err="1">
                <a:solidFill>
                  <a:schemeClr val="bg1"/>
                </a:solidFill>
                <a:effectLst/>
                <a:latin typeface="Söhne"/>
              </a:rPr>
              <a:t>Qualtrics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 para que </a:t>
            </a:r>
            <a:r>
              <a:rPr lang="es-CL" sz="1400" i="0" dirty="0" err="1">
                <a:solidFill>
                  <a:schemeClr val="bg1"/>
                </a:solidFill>
                <a:effectLst/>
                <a:latin typeface="Söhne"/>
              </a:rPr>
              <a:t>possamos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s-CL" sz="1400" i="0" dirty="0" err="1">
                <a:solidFill>
                  <a:schemeClr val="bg1"/>
                </a:solidFill>
                <a:effectLst/>
                <a:latin typeface="Söhne"/>
              </a:rPr>
              <a:t>rastreá</a:t>
            </a:r>
            <a:r>
              <a:rPr lang="es-CL" sz="1400" i="0" dirty="0">
                <a:solidFill>
                  <a:schemeClr val="bg1"/>
                </a:solidFill>
                <a:effectLst/>
                <a:latin typeface="Söhne"/>
              </a:rPr>
              <a:t>-lo.</a:t>
            </a:r>
            <a:endParaRPr kumimoji="0" lang="es-CL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10973B8-E69B-F64A-89E8-135E3173CCF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DA EQUIPE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Redondear rectángulo de esquina del mismo lado 10">
            <a:extLst>
              <a:ext uri="{FF2B5EF4-FFF2-40B4-BE49-F238E27FC236}">
                <a16:creationId xmlns:a16="http://schemas.microsoft.com/office/drawing/2014/main" id="{0186B3E0-2CB9-344E-B366-C9AF5444CD6F}"/>
              </a:ext>
            </a:extLst>
          </p:cNvPr>
          <p:cNvSpPr/>
          <p:nvPr/>
        </p:nvSpPr>
        <p:spPr>
          <a:xfrm rot="5400000">
            <a:off x="3789571" y="130876"/>
            <a:ext cx="603349" cy="6008917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98989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63440E-C6BC-734B-9E74-51F48A34B898}"/>
              </a:ext>
            </a:extLst>
          </p:cNvPr>
          <p:cNvSpPr txBox="1"/>
          <p:nvPr/>
        </p:nvSpPr>
        <p:spPr>
          <a:xfrm>
            <a:off x="1432676" y="2968788"/>
            <a:ext cx="55682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Vamos definir o valor e as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afirmações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prioritárias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Redondear rectángulo de esquina del mismo lado 13">
            <a:extLst>
              <a:ext uri="{FF2B5EF4-FFF2-40B4-BE49-F238E27FC236}">
                <a16:creationId xmlns:a16="http://schemas.microsoft.com/office/drawing/2014/main" id="{9D534748-C258-E547-AB7B-C06391FEE6FD}"/>
              </a:ext>
            </a:extLst>
          </p:cNvPr>
          <p:cNvSpPr/>
          <p:nvPr/>
        </p:nvSpPr>
        <p:spPr>
          <a:xfrm rot="5400000">
            <a:off x="3789577" y="766978"/>
            <a:ext cx="603349" cy="6008918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40055"/>
              </a:gs>
              <a:gs pos="100000">
                <a:srgbClr val="DD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0CCE75-3081-FB41-9F7C-D7CD807B1429}"/>
              </a:ext>
            </a:extLst>
          </p:cNvPr>
          <p:cNvSpPr txBox="1"/>
          <p:nvPr/>
        </p:nvSpPr>
        <p:spPr>
          <a:xfrm>
            <a:off x="1422932" y="3510697"/>
            <a:ext cx="55682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Vamos definir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ações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para cada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prioridade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.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Elas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devem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ser específicas,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associadas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a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um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resultado,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com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um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prazo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e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Söhne"/>
              </a:rPr>
              <a:t>responsáveis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Söhne"/>
              </a:rPr>
              <a:t> definidos.</a:t>
            </a:r>
            <a:endParaRPr lang="es-CL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dondear rectángulo de esquina del mismo lado 15">
            <a:extLst>
              <a:ext uri="{FF2B5EF4-FFF2-40B4-BE49-F238E27FC236}">
                <a16:creationId xmlns:a16="http://schemas.microsoft.com/office/drawing/2014/main" id="{788A8A73-44F7-D049-A5F1-556E1BAFFB9B}"/>
              </a:ext>
            </a:extLst>
          </p:cNvPr>
          <p:cNvSpPr/>
          <p:nvPr/>
        </p:nvSpPr>
        <p:spPr>
          <a:xfrm rot="5400000">
            <a:off x="3789574" y="2040045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44F99"/>
              </a:gs>
              <a:gs pos="100000">
                <a:srgbClr val="1946B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07472B-9095-F349-9F64-4FD8F1E9830B}"/>
              </a:ext>
            </a:extLst>
          </p:cNvPr>
          <p:cNvSpPr txBox="1"/>
          <p:nvPr/>
        </p:nvSpPr>
        <p:spPr>
          <a:xfrm>
            <a:off x="1240100" y="4777568"/>
            <a:ext cx="57808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Vamos concordar em mecanismos de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acompanhamento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 reservar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espaço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nossas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reuniões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avaliar os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progressos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4D65C-97B7-0F4A-A991-B3FA4A78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17" y="985591"/>
            <a:ext cx="3417315" cy="539576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C28DC6AC-8E6A-8D4D-90C6-EB31BCB035EC}"/>
              </a:ext>
            </a:extLst>
          </p:cNvPr>
          <p:cNvSpPr txBox="1">
            <a:spLocks/>
          </p:cNvSpPr>
          <p:nvPr/>
        </p:nvSpPr>
        <p:spPr>
          <a:xfrm>
            <a:off x="998397" y="2175710"/>
            <a:ext cx="7149792" cy="5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Como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-criar </a:t>
            </a:r>
            <a:r>
              <a:rPr lang="es-CL" sz="2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um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plano de </a:t>
            </a:r>
            <a:r>
              <a:rPr lang="es-CL" sz="28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ação</a:t>
            </a:r>
            <a:r>
              <a:rPr lang="es-CL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endParaRPr lang="es-CL" sz="2800" b="1" spc="-15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3B8771-17F4-74F6-F849-3C106F2369B0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07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>
            <a:extLst>
              <a:ext uri="{FF2B5EF4-FFF2-40B4-BE49-F238E27FC236}">
                <a16:creationId xmlns:a16="http://schemas.microsoft.com/office/drawing/2014/main" id="{42539B7E-5CE2-9746-AE65-FC3CA552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77" y="1323133"/>
            <a:ext cx="933450" cy="103275"/>
          </a:xfrm>
          <a:prstGeom prst="rect">
            <a:avLst/>
          </a:prstGeom>
        </p:spPr>
      </p:pic>
      <p:sp>
        <p:nvSpPr>
          <p:cNvPr id="101" name="Título 1">
            <a:extLst>
              <a:ext uri="{FF2B5EF4-FFF2-40B4-BE49-F238E27FC236}">
                <a16:creationId xmlns:a16="http://schemas.microsoft.com/office/drawing/2014/main" id="{70336338-8C2E-0047-833B-54462BB1B038}"/>
              </a:ext>
            </a:extLst>
          </p:cNvPr>
          <p:cNvSpPr txBox="1">
            <a:spLocks/>
          </p:cNvSpPr>
          <p:nvPr/>
        </p:nvSpPr>
        <p:spPr>
          <a:xfrm>
            <a:off x="755818" y="763750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TEMPLATE DO PLANO DE AÇÃO </a:t>
            </a:r>
            <a:r>
              <a:rPr lang="es-CL" sz="3200" b="1" i="0" dirty="0">
                <a:solidFill>
                  <a:srgbClr val="1F48B8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QUALTRICS</a:t>
            </a:r>
            <a:endParaRPr kumimoji="0" lang="es-CL" sz="3200" b="1" i="0" u="none" strike="noStrike" kern="1200" cap="none" spc="-150" normalizeH="0" baseline="0" noProof="0" dirty="0">
              <a:ln>
                <a:noFill/>
              </a:ln>
              <a:solidFill>
                <a:srgbClr val="1F48B8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9" name="Rectángulo redondeado 98">
            <a:extLst>
              <a:ext uri="{FF2B5EF4-FFF2-40B4-BE49-F238E27FC236}">
                <a16:creationId xmlns:a16="http://schemas.microsoft.com/office/drawing/2014/main" id="{D350C1E3-6BFE-7E4B-8CAF-1D379ED50822}"/>
              </a:ext>
            </a:extLst>
          </p:cNvPr>
          <p:cNvSpPr/>
          <p:nvPr/>
        </p:nvSpPr>
        <p:spPr>
          <a:xfrm>
            <a:off x="7973677" y="1793147"/>
            <a:ext cx="3231135" cy="3479497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3A8B822-F24A-514A-A210-BAB3D84F3B48}"/>
              </a:ext>
            </a:extLst>
          </p:cNvPr>
          <p:cNvSpPr txBox="1"/>
          <p:nvPr/>
        </p:nvSpPr>
        <p:spPr>
          <a:xfrm>
            <a:off x="8798706" y="2116652"/>
            <a:ext cx="2119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Procure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a equipe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identificou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como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oportunidade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melhoria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l"/>
            <a:endParaRPr lang="es-CL" sz="1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 lado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direito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clique em '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Melhorar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' 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depois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'Criar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plano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’.</a:t>
            </a:r>
          </a:p>
          <a:p>
            <a:pPr algn="l"/>
            <a:endParaRPr lang="es-CL" sz="1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Clique em 'Ver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plano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'.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Uma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janela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se abrirá onde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você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verá o título da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afirmação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l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Substitua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-o pelo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nome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 plano.</a:t>
            </a:r>
          </a:p>
          <a:p>
            <a:pPr algn="l"/>
            <a:endParaRPr lang="es-CL" sz="1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Revise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'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Ações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' e complete 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informações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passos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descrições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prazos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responsáveis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).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2B98A9E-7F3F-4141-AE44-576A31E67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87" t="41411" r="7766" b="37716"/>
          <a:stretch/>
        </p:blipFill>
        <p:spPr>
          <a:xfrm>
            <a:off x="890677" y="1794322"/>
            <a:ext cx="4339526" cy="1431513"/>
          </a:xfrm>
          <a:prstGeom prst="rect">
            <a:avLst/>
          </a:prstGeom>
        </p:spPr>
      </p:pic>
      <p:pic>
        <p:nvPicPr>
          <p:cNvPr id="56" name="Imagen 5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6A1A5F-5055-9441-9A25-6E06C1064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27351" r="17536" b="26259"/>
          <a:stretch/>
        </p:blipFill>
        <p:spPr>
          <a:xfrm>
            <a:off x="890677" y="3162991"/>
            <a:ext cx="6575816" cy="269801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57463F4-7E84-5440-BDF5-CCCD9D01D6CF}"/>
              </a:ext>
            </a:extLst>
          </p:cNvPr>
          <p:cNvSpPr/>
          <p:nvPr/>
        </p:nvSpPr>
        <p:spPr>
          <a:xfrm>
            <a:off x="8241288" y="2163403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9E29B1A1-D7B8-D147-8008-B97303688335}"/>
              </a:ext>
            </a:extLst>
          </p:cNvPr>
          <p:cNvSpPr/>
          <p:nvPr/>
        </p:nvSpPr>
        <p:spPr>
          <a:xfrm>
            <a:off x="8241288" y="278134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77F22A0-5209-8D4C-8F1A-BB62796EF0F0}"/>
              </a:ext>
            </a:extLst>
          </p:cNvPr>
          <p:cNvSpPr/>
          <p:nvPr/>
        </p:nvSpPr>
        <p:spPr>
          <a:xfrm>
            <a:off x="8241288" y="3396060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5DF80C3-6C60-D548-A788-623CE25EB639}"/>
              </a:ext>
            </a:extLst>
          </p:cNvPr>
          <p:cNvSpPr/>
          <p:nvPr/>
        </p:nvSpPr>
        <p:spPr>
          <a:xfrm>
            <a:off x="8241288" y="429648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ítulo 1">
            <a:extLst>
              <a:ext uri="{FF2B5EF4-FFF2-40B4-BE49-F238E27FC236}">
                <a16:creationId xmlns:a16="http://schemas.microsoft.com/office/drawing/2014/main" id="{F3A5F909-8006-5C4A-8E86-E9ED4F61326A}"/>
              </a:ext>
            </a:extLst>
          </p:cNvPr>
          <p:cNvSpPr txBox="1">
            <a:spLocks/>
          </p:cNvSpPr>
          <p:nvPr/>
        </p:nvSpPr>
        <p:spPr>
          <a:xfrm>
            <a:off x="8208921" y="21917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F516CC93-B519-DA44-8030-01067BEDA9DC}"/>
              </a:ext>
            </a:extLst>
          </p:cNvPr>
          <p:cNvSpPr txBox="1">
            <a:spLocks/>
          </p:cNvSpPr>
          <p:nvPr/>
        </p:nvSpPr>
        <p:spPr>
          <a:xfrm>
            <a:off x="8221620" y="2808638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0D7DFB35-2527-8449-B933-CB5EE35ABD9E}"/>
              </a:ext>
            </a:extLst>
          </p:cNvPr>
          <p:cNvSpPr txBox="1">
            <a:spLocks/>
          </p:cNvSpPr>
          <p:nvPr/>
        </p:nvSpPr>
        <p:spPr>
          <a:xfrm>
            <a:off x="8221620" y="3422470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B1D6E10F-F280-4848-BA04-981C1095A151}"/>
              </a:ext>
            </a:extLst>
          </p:cNvPr>
          <p:cNvSpPr txBox="1">
            <a:spLocks/>
          </p:cNvSpPr>
          <p:nvPr/>
        </p:nvSpPr>
        <p:spPr>
          <a:xfrm>
            <a:off x="8208921" y="43241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B6BC66D-1780-984C-B058-EBA410FB6F25}"/>
              </a:ext>
            </a:extLst>
          </p:cNvPr>
          <p:cNvCxnSpPr>
            <a:cxnSpLocks/>
          </p:cNvCxnSpPr>
          <p:nvPr/>
        </p:nvCxnSpPr>
        <p:spPr>
          <a:xfrm flipH="1" flipV="1">
            <a:off x="5058383" y="2606867"/>
            <a:ext cx="3150539" cy="38571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59F32E9D-C010-2C4E-93E9-9F37C3643248}"/>
              </a:ext>
            </a:extLst>
          </p:cNvPr>
          <p:cNvCxnSpPr>
            <a:cxnSpLocks/>
          </p:cNvCxnSpPr>
          <p:nvPr/>
        </p:nvCxnSpPr>
        <p:spPr>
          <a:xfrm flipH="1">
            <a:off x="6676963" y="3586349"/>
            <a:ext cx="1531958" cy="7400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A0D93F2-D2FE-1B49-9282-3C6E06F9B3C4}"/>
              </a:ext>
            </a:extLst>
          </p:cNvPr>
          <p:cNvCxnSpPr>
            <a:cxnSpLocks/>
          </p:cNvCxnSpPr>
          <p:nvPr/>
        </p:nvCxnSpPr>
        <p:spPr>
          <a:xfrm flipH="1" flipV="1">
            <a:off x="3571336" y="2277374"/>
            <a:ext cx="4637585" cy="11998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A9D1AEBA-3513-424C-896D-6E95FBC2E92E}"/>
              </a:ext>
            </a:extLst>
          </p:cNvPr>
          <p:cNvSpPr/>
          <p:nvPr/>
        </p:nvSpPr>
        <p:spPr>
          <a:xfrm>
            <a:off x="7431706" y="3827074"/>
            <a:ext cx="258913" cy="2033930"/>
          </a:xfrm>
          <a:prstGeom prst="rightBrace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7ADF0F7-35E2-9F4E-B8C4-478B443AE9BC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7690619" y="4511997"/>
            <a:ext cx="507184" cy="332042"/>
          </a:xfrm>
          <a:prstGeom prst="straightConnector1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4AF3E4F1-A80E-FC4F-881A-183F0723A772}"/>
              </a:ext>
            </a:extLst>
          </p:cNvPr>
          <p:cNvSpPr/>
          <p:nvPr/>
        </p:nvSpPr>
        <p:spPr>
          <a:xfrm>
            <a:off x="1706825" y="5305429"/>
            <a:ext cx="4495287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A6DE4AC-1753-EC4F-8FC4-3BFF6BB21222}"/>
              </a:ext>
            </a:extLst>
          </p:cNvPr>
          <p:cNvSpPr/>
          <p:nvPr/>
        </p:nvSpPr>
        <p:spPr>
          <a:xfrm>
            <a:off x="601834" y="1673691"/>
            <a:ext cx="6930934" cy="3479868"/>
          </a:xfrm>
          <a:prstGeom prst="roundRect">
            <a:avLst>
              <a:gd name="adj" fmla="val 1128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2A6F375-B340-A545-8219-16E9CDC6B313}"/>
              </a:ext>
            </a:extLst>
          </p:cNvPr>
          <p:cNvSpPr txBox="1"/>
          <p:nvPr/>
        </p:nvSpPr>
        <p:spPr>
          <a:xfrm>
            <a:off x="1029319" y="4406901"/>
            <a:ext cx="131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87888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DIVERSO, QUE CONFIA E DESENVOLVE AS PESSOAS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878889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35D752A-87A6-7C4F-86DB-DE81960CC5D5}"/>
              </a:ext>
            </a:extLst>
          </p:cNvPr>
          <p:cNvSpPr txBox="1"/>
          <p:nvPr/>
        </p:nvSpPr>
        <p:spPr>
          <a:xfrm>
            <a:off x="2316000" y="4406901"/>
            <a:ext cx="188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C9004B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ANTICIPANDO, SENDO PROTAGONISTA, APRENDENDO PERMANENTEMENTE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C9004B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4A71367-F2A5-AE44-A1A8-90CD126C47C7}"/>
              </a:ext>
            </a:extLst>
          </p:cNvPr>
          <p:cNvSpPr txBox="1"/>
          <p:nvPr/>
        </p:nvSpPr>
        <p:spPr>
          <a:xfrm>
            <a:off x="4176525" y="4387658"/>
            <a:ext cx="134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133CB3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 EMPATIA, CONHECIMENTO E SIMPLICIDADE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133CB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0D07F03-46B0-8D44-9AA3-E463F166033F}"/>
              </a:ext>
            </a:extLst>
          </p:cNvPr>
          <p:cNvSpPr txBox="1"/>
          <p:nvPr/>
        </p:nvSpPr>
        <p:spPr>
          <a:xfrm>
            <a:off x="5746921" y="4388907"/>
            <a:ext cx="140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72AE0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RESPEITANDO AS PESSOAS, A SOCIEDADE E O MEIO AMBIENTE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72AE0C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1588127" y="2310830"/>
            <a:ext cx="4732684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variáveis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preditoras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correspondem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elementos que podemos gerenciar.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nos pontos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mobiliza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variáveis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resultado.</a:t>
            </a:r>
            <a:endParaRPr lang="es-CL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92A71E1-9AAD-A24B-BFAC-926B87A45BE9}"/>
              </a:ext>
            </a:extLst>
          </p:cNvPr>
          <p:cNvSpPr/>
          <p:nvPr/>
        </p:nvSpPr>
        <p:spPr>
          <a:xfrm>
            <a:off x="1541485" y="1954833"/>
            <a:ext cx="4732684" cy="322287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764611" y="1972339"/>
            <a:ext cx="4382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VARIÁVEIS PREDITIVAS: VALORES COMPARTILHADOS(29)</a:t>
            </a:r>
            <a:endParaRPr lang="es-CL" sz="12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BA3FCD3-5553-D74E-8DBD-135FCA16B376}"/>
              </a:ext>
            </a:extLst>
          </p:cNvPr>
          <p:cNvSpPr/>
          <p:nvPr/>
        </p:nvSpPr>
        <p:spPr>
          <a:xfrm>
            <a:off x="7657743" y="1673690"/>
            <a:ext cx="3957608" cy="3479869"/>
          </a:xfrm>
          <a:prstGeom prst="roundRect">
            <a:avLst>
              <a:gd name="adj" fmla="val 1128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64E2D0CC-9A7A-0045-85AC-FF7DDEB83D52}"/>
              </a:ext>
            </a:extLst>
          </p:cNvPr>
          <p:cNvSpPr/>
          <p:nvPr/>
        </p:nvSpPr>
        <p:spPr>
          <a:xfrm>
            <a:off x="8240066" y="2305453"/>
            <a:ext cx="2829697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4006593-2D97-1B42-8619-CA4F5F98C953}"/>
              </a:ext>
            </a:extLst>
          </p:cNvPr>
          <p:cNvSpPr/>
          <p:nvPr/>
        </p:nvSpPr>
        <p:spPr>
          <a:xfrm>
            <a:off x="8562505" y="2322959"/>
            <a:ext cx="2321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VARIÁVEIS DE RESULTADO </a:t>
            </a:r>
            <a:r>
              <a:rPr lang="es-C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(4) 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1CDA5A0-8E03-4145-BE98-9482AB21820C}"/>
              </a:ext>
            </a:extLst>
          </p:cNvPr>
          <p:cNvSpPr/>
          <p:nvPr/>
        </p:nvSpPr>
        <p:spPr>
          <a:xfrm>
            <a:off x="7749004" y="2664839"/>
            <a:ext cx="3676937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variáveis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resultado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consequência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da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experiência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dos colaboradores e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não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são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gerenciadas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diretamente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0AFF121-07DF-E64A-9E46-49FEEAD682A1}"/>
              </a:ext>
            </a:extLst>
          </p:cNvPr>
          <p:cNvSpPr/>
          <p:nvPr/>
        </p:nvSpPr>
        <p:spPr>
          <a:xfrm>
            <a:off x="9368480" y="3089996"/>
            <a:ext cx="2057461" cy="1623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Probabilidade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recomendar a empresa como local de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l"/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Compromisso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ajudar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empresa a atingir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suas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metas.</a:t>
            </a:r>
          </a:p>
          <a:p>
            <a:pPr algn="l"/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Grau de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identificação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organização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l"/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Como se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sentem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nossos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colaboradores?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2C44E2AF-5A33-4E47-8541-276C8780C045}"/>
              </a:ext>
            </a:extLst>
          </p:cNvPr>
          <p:cNvSpPr/>
          <p:nvPr/>
        </p:nvSpPr>
        <p:spPr>
          <a:xfrm>
            <a:off x="7994261" y="3111697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C6C0B5D0-BC58-854B-A5FA-25A3EC44E416}"/>
              </a:ext>
            </a:extLst>
          </p:cNvPr>
          <p:cNvSpPr/>
          <p:nvPr/>
        </p:nvSpPr>
        <p:spPr>
          <a:xfrm>
            <a:off x="7994261" y="3465658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AF372FFF-D45B-0847-BD23-1C6B0B713AAB}"/>
              </a:ext>
            </a:extLst>
          </p:cNvPr>
          <p:cNvSpPr/>
          <p:nvPr/>
        </p:nvSpPr>
        <p:spPr>
          <a:xfrm>
            <a:off x="7994261" y="3820100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BD047238-F51B-ED48-AC6A-AC1C7DBFEBBB}"/>
              </a:ext>
            </a:extLst>
          </p:cNvPr>
          <p:cNvSpPr/>
          <p:nvPr/>
        </p:nvSpPr>
        <p:spPr>
          <a:xfrm>
            <a:off x="7994261" y="4175469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DEFBE38-C8E7-3445-9596-91AF114C0128}"/>
              </a:ext>
            </a:extLst>
          </p:cNvPr>
          <p:cNvSpPr/>
          <p:nvPr/>
        </p:nvSpPr>
        <p:spPr>
          <a:xfrm>
            <a:off x="8401616" y="3166561"/>
            <a:ext cx="4571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16DFF7C-0D82-9E44-84C8-B5618FE8E9B3}"/>
              </a:ext>
            </a:extLst>
          </p:cNvPr>
          <p:cNvSpPr/>
          <p:nvPr/>
        </p:nvSpPr>
        <p:spPr>
          <a:xfrm>
            <a:off x="8225981" y="3530354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FAE7B28-AFF3-3E4C-B46C-5D5B0BB0812E}"/>
              </a:ext>
            </a:extLst>
          </p:cNvPr>
          <p:cNvSpPr/>
          <p:nvPr/>
        </p:nvSpPr>
        <p:spPr>
          <a:xfrm>
            <a:off x="8203869" y="3884316"/>
            <a:ext cx="9717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i="0" dirty="0">
                <a:solidFill>
                  <a:srgbClr val="1F48B8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IDENTIFICAÇÃO</a:t>
            </a:r>
            <a:endParaRPr lang="es-CL" sz="800" b="1" dirty="0">
              <a:solidFill>
                <a:srgbClr val="1F48B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D321391-C7DA-1547-8E68-740DCEA494EB}"/>
              </a:ext>
            </a:extLst>
          </p:cNvPr>
          <p:cNvSpPr/>
          <p:nvPr/>
        </p:nvSpPr>
        <p:spPr>
          <a:xfrm>
            <a:off x="8326971" y="4228445"/>
            <a:ext cx="6815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i="0" dirty="0">
                <a:solidFill>
                  <a:srgbClr val="1F48B8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EMOÇÕES</a:t>
            </a:r>
            <a:endParaRPr lang="es-CL" sz="800" b="1" dirty="0">
              <a:solidFill>
                <a:srgbClr val="1F48B8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2C802A38-F632-A84E-A292-8C821AC8F0F0}"/>
              </a:ext>
            </a:extLst>
          </p:cNvPr>
          <p:cNvSpPr/>
          <p:nvPr/>
        </p:nvSpPr>
        <p:spPr>
          <a:xfrm>
            <a:off x="2300639" y="5435682"/>
            <a:ext cx="3307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ESSAS VARIÁVEIS SÃO AS QUE </a:t>
            </a:r>
            <a:r>
              <a:rPr lang="es-CL" sz="11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PODEMOS GERENCIAR </a:t>
            </a: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COMO EQUIPE</a:t>
            </a:r>
            <a:endParaRPr lang="es-CL" sz="11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2AEE51C8-AC9A-B246-828E-391D5CAFA4E5}"/>
              </a:ext>
            </a:extLst>
          </p:cNvPr>
          <p:cNvSpPr/>
          <p:nvPr/>
        </p:nvSpPr>
        <p:spPr>
          <a:xfrm>
            <a:off x="7657744" y="5305429"/>
            <a:ext cx="3957608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A58CD1-4AE3-C946-A9FC-0CC1ABF53231}"/>
              </a:ext>
            </a:extLst>
          </p:cNvPr>
          <p:cNvSpPr/>
          <p:nvPr/>
        </p:nvSpPr>
        <p:spPr>
          <a:xfrm>
            <a:off x="7623876" y="5435682"/>
            <a:ext cx="4047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i="0" dirty="0">
                <a:solidFill>
                  <a:schemeClr val="bg1"/>
                </a:solidFill>
                <a:effectLst/>
                <a:latin typeface="Söhne"/>
              </a:rPr>
              <a:t>ESSSES </a:t>
            </a:r>
            <a:r>
              <a:rPr lang="es-CL" sz="1100" b="1" i="0" dirty="0">
                <a:solidFill>
                  <a:schemeClr val="bg1"/>
                </a:solidFill>
                <a:effectLst/>
                <a:latin typeface="Söhne"/>
              </a:rPr>
              <a:t>RESULTADOS SÃO CONSEQUÊNCIA DA GESTÃO </a:t>
            </a:r>
            <a:r>
              <a:rPr lang="es-CL" sz="1100" i="0" dirty="0">
                <a:solidFill>
                  <a:schemeClr val="bg1"/>
                </a:solidFill>
                <a:effectLst/>
                <a:latin typeface="Söhne"/>
              </a:rPr>
              <a:t>DAS VARIÁVEIS ASSOCIADAS A CADA VALOR</a:t>
            </a:r>
            <a:endParaRPr lang="es-CL" sz="11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453241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MODELO DE MEDIÇÃO</a:t>
            </a:r>
            <a:endParaRPr lang="es-CL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981982"/>
            <a:ext cx="4390955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219527" y="981982"/>
            <a:ext cx="425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PESQUISA TEM DOIS ELEMENTOS-CHAVE</a:t>
            </a:r>
            <a:endParaRPr lang="es-CL" sz="1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359242"/>
            <a:ext cx="933450" cy="1032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33E4BC-EDC6-B09C-0132-CEC498A5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44" y="2774638"/>
            <a:ext cx="6160877" cy="15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798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AC480AE-3039-C183-9724-3391A9966CB4}"/>
              </a:ext>
            </a:extLst>
          </p:cNvPr>
          <p:cNvSpPr/>
          <p:nvPr/>
        </p:nvSpPr>
        <p:spPr>
          <a:xfrm>
            <a:off x="1335819" y="4094922"/>
            <a:ext cx="5367131" cy="333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0CD6F-A2CD-1D1B-30BC-9F6246ED948D}"/>
              </a:ext>
            </a:extLst>
          </p:cNvPr>
          <p:cNvSpPr txBox="1"/>
          <p:nvPr/>
        </p:nvSpPr>
        <p:spPr>
          <a:xfrm>
            <a:off x="1588272" y="4059545"/>
            <a:ext cx="4862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Vamos conversar sobre </a:t>
            </a:r>
            <a:r>
              <a:rPr lang="es-CL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nossos</a:t>
            </a:r>
            <a:r>
              <a:rPr lang="es-C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resultados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C8D4E9-07EA-187B-C511-D711CB5E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18" y="5260421"/>
            <a:ext cx="2242575" cy="5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88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9031F4C-7F89-E244-9B53-C3461B4A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986" y="2769683"/>
            <a:ext cx="8534178" cy="864863"/>
          </a:xfrm>
        </p:spPr>
        <p:txBody>
          <a:bodyPr anchor="ctr">
            <a:noAutofit/>
          </a:bodyPr>
          <a:lstStyle/>
          <a:p>
            <a:r>
              <a:rPr lang="es-CL" sz="48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</a:t>
            </a:r>
            <a:r>
              <a:rPr lang="es-CL" sz="48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resultados </a:t>
            </a:r>
            <a:r>
              <a:rPr lang="es-CL" sz="48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</a:t>
            </a:r>
            <a:r>
              <a:rPr lang="es-CL" sz="48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BU</a:t>
            </a:r>
            <a:endParaRPr lang="es-CL" sz="4800" b="1" spc="-15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2022986" y="1904820"/>
            <a:ext cx="840948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2022986" y="3634546"/>
            <a:ext cx="840948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2022986" y="1135534"/>
            <a:ext cx="840948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2022986" y="337117"/>
            <a:ext cx="840948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2022986" y="4403832"/>
            <a:ext cx="840948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2022986" y="5188108"/>
            <a:ext cx="8608992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Principais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resultados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</p:spTree>
    <p:extLst>
      <p:ext uri="{BB962C8B-B14F-4D97-AF65-F5344CB8AC3E}">
        <p14:creationId xmlns:p14="http://schemas.microsoft.com/office/powerpoint/2010/main" val="3645450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0A69DA-02AE-2A40-9513-4E6C5D6051D8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É 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grau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comprometimento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os colaboradores </a:t>
            </a:r>
            <a:r>
              <a:rPr lang="es-CL" sz="1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sentem</a:t>
            </a:r>
            <a:r>
              <a:rPr lang="es-CL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em </a:t>
            </a:r>
            <a:r>
              <a:rPr lang="es-CL" sz="1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ajudar</a:t>
            </a:r>
            <a:r>
              <a:rPr lang="es-CL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empresa a </a:t>
            </a:r>
            <a:r>
              <a:rPr lang="es-CL" sz="1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alcançar</a:t>
            </a:r>
            <a:r>
              <a:rPr lang="es-CL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seus</a:t>
            </a:r>
            <a:r>
              <a:rPr lang="es-CL" sz="1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objetivos 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orgulho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motivação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ir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além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intenção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permanecer 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realização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pessoal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F6E8BA-5DC6-CB42-81B4-E0D02F80967A}"/>
              </a:ext>
            </a:extLst>
          </p:cNvPr>
          <p:cNvSpPr/>
          <p:nvPr/>
        </p:nvSpPr>
        <p:spPr>
          <a:xfrm>
            <a:off x="1781601" y="3772447"/>
            <a:ext cx="12836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PARTICIPAÇÃO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8A87A11-B8F5-2940-8406-EEB18BFD9B6B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NA BU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47960E1-E1B0-9F47-A675-03EB1D4F5ABE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7C3F31-404E-5040-879C-03420EC95024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2FA1402-3C44-FD4B-ABDB-377F319C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2613476-CBE8-BD4C-B8D5-0ECEA2222FCE}"/>
              </a:ext>
            </a:extLst>
          </p:cNvPr>
          <p:cNvSpPr/>
          <p:nvPr/>
        </p:nvSpPr>
        <p:spPr>
          <a:xfrm>
            <a:off x="7952739" y="4884772"/>
            <a:ext cx="3421841" cy="80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pontuação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Net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Score (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eNPS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representa 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quanto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os colaboradores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recomendariam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trabalhar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É calculada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subtraindo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porcentagem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promotores da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porcentagem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detratores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34ED30E5-6537-2B49-AAA7-3D686D412A9A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9758DB84-3030-AD48-844A-B822927BF90F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F263D975-12ED-F54F-AB26-798037C2FDC9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31538FC-F185-0D40-B730-079AC7A29191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BE2812EF-077D-BB48-A825-01C14F7F08B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D69E60F-59B7-AD4F-BE2D-01508A502BC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2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Pts.</a:t>
            </a:r>
            <a:endParaRPr kumimoji="0" lang="es-CL" sz="3200" b="1" i="0" u="none" strike="noStrike" kern="1200" cap="none" spc="-150" normalizeH="0" baseline="3000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0B9D13-4AB1-9943-A425-DF8D613F12EC}"/>
              </a:ext>
            </a:extLst>
          </p:cNvPr>
          <p:cNvSpPr/>
          <p:nvPr/>
        </p:nvSpPr>
        <p:spPr>
          <a:xfrm>
            <a:off x="5287112" y="3713591"/>
            <a:ext cx="143789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COMPROMISSO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 BU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7895-D3EB-D141-914D-6CB0E47E8876}"/>
              </a:ext>
            </a:extLst>
          </p:cNvPr>
          <p:cNvSpPr/>
          <p:nvPr/>
        </p:nvSpPr>
        <p:spPr>
          <a:xfrm>
            <a:off x="9281060" y="3772446"/>
            <a:ext cx="62459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 BU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BCDFA40-FAD5-8D4C-8A70-DEFB77BCA1BF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3EBA454-9E37-2047-95E6-853B21FFB971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B13A4F0-C441-0744-A57E-E991BD761060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E848AA1-F9CE-594D-B517-4E363BE88D3B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275796E-761F-7342-ABD5-635347A0F18A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EEA5D3-5124-DE42-9163-36CB2EC09D74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833739" y="1779698"/>
            <a:ext cx="185135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META: 80%</a:t>
            </a:r>
          </a:p>
        </p:txBody>
      </p:sp>
      <p:sp>
        <p:nvSpPr>
          <p:cNvPr id="44" name="Rectángulo: esquinas redondeadas 3">
            <a:extLst>
              <a:ext uri="{FF2B5EF4-FFF2-40B4-BE49-F238E27FC236}">
                <a16:creationId xmlns:a16="http://schemas.microsoft.com/office/drawing/2014/main" id="{42D51510-D689-1144-86B7-FD12E565F3C7}"/>
              </a:ext>
            </a:extLst>
          </p:cNvPr>
          <p:cNvSpPr/>
          <p:nvPr/>
        </p:nvSpPr>
        <p:spPr>
          <a:xfrm>
            <a:off x="8667686" y="1797468"/>
            <a:ext cx="1851342" cy="43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endParaRPr lang="en-GB" b="1" dirty="0">
              <a:solidFill>
                <a:srgbClr val="3E3E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META: 50 PONTOS</a:t>
            </a:r>
          </a:p>
        </p:txBody>
      </p:sp>
    </p:spTree>
    <p:extLst>
      <p:ext uri="{BB962C8B-B14F-4D97-AF65-F5344CB8AC3E}">
        <p14:creationId xmlns:p14="http://schemas.microsoft.com/office/powerpoint/2010/main" val="30776771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253739" y="1602892"/>
            <a:ext cx="368452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EMOÇÕES</a:t>
            </a: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META: 40% DE PESSOAS ENTUSIASMADAS</a:t>
            </a:r>
            <a:endParaRPr lang="en-GB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43A786F-A434-2946-8C37-A31EE4B598EB}"/>
              </a:ext>
            </a:extLst>
          </p:cNvPr>
          <p:cNvSpPr/>
          <p:nvPr/>
        </p:nvSpPr>
        <p:spPr>
          <a:xfrm>
            <a:off x="1123604" y="3772446"/>
            <a:ext cx="15023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ENTUSIASMADOS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BC93BC1-E4C1-3C44-902A-1A3BA30F638D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AD229D5-DB63-1C48-9500-384B7E93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EBCA3B7-D189-394C-B1CC-833B9F0650A4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Percentual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pessoas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que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indicou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uma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seguintes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emoções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(entusiasmo,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tranquilidade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nervosismo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decepção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como predominante no último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mês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no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trabalho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AD92CB9E-DDC6-BA43-96A2-444F05583C79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18FA389C-C99C-FD43-AC8E-F04B9E4E0F3D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o 44">
            <a:extLst>
              <a:ext uri="{FF2B5EF4-FFF2-40B4-BE49-F238E27FC236}">
                <a16:creationId xmlns:a16="http://schemas.microsoft.com/office/drawing/2014/main" id="{60D766F7-D868-CB46-94D4-5BE4ED3E722D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891C7DC0-AAD9-184A-A6C9-6FD5B1F03C7A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8771C980-E76D-4C4B-AA8A-C8AA89EC6C6F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80588214-CDDB-EC4F-99A5-7B72412D3016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DACD8B0-809B-0B4A-ABB9-D801E226BFB7}"/>
              </a:ext>
            </a:extLst>
          </p:cNvPr>
          <p:cNvSpPr/>
          <p:nvPr/>
        </p:nvSpPr>
        <p:spPr>
          <a:xfrm>
            <a:off x="3969436" y="3805924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TRANQUILOS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7B470D8-3145-6E49-A713-51715EBFB9E0}"/>
              </a:ext>
            </a:extLst>
          </p:cNvPr>
          <p:cNvSpPr/>
          <p:nvPr/>
        </p:nvSpPr>
        <p:spPr>
          <a:xfrm>
            <a:off x="6725728" y="3772446"/>
            <a:ext cx="130676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NERVOSOS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0205C0A-D682-874D-9A3B-CCE04368ABE0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8C668A85-7968-3E43-9E11-D3F56B7AABA9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38CC493-6C24-7E4B-B45F-4F0D0665E69B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506DC81-4589-7847-A0A9-E033C717796A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63DC794-62CF-E74B-9A6C-AA67404C6540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38CBEBE-1EA9-044D-BCAC-1D1D48C714B5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94340691-03F1-9840-97CE-13BB3974A466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0B3883EB-A996-CC43-A191-F30DDF0F5C38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7891704-CCB4-AE4F-B35A-D2CE19F731D5}"/>
              </a:ext>
            </a:extLst>
          </p:cNvPr>
          <p:cNvSpPr/>
          <p:nvPr/>
        </p:nvSpPr>
        <p:spPr>
          <a:xfrm>
            <a:off x="9369695" y="3772445"/>
            <a:ext cx="1487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DECEPCIONADOS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EFD355F5-7EB8-7146-B1CB-BA51FE398299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74D6D5B-E413-7F4D-8262-01DA74FEF503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A410E6-806A-F831-8B4E-AAEA67F70E3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NA BU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16F2D8-5D92-D827-8779-93C8F2826F95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420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3887755" y="3680113"/>
            <a:ext cx="136287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</a:t>
            </a:r>
            <a:b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A BU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868502" y="4884772"/>
            <a:ext cx="4454997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-se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grau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em que os colaboradores se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identificam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organização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Para ser </a:t>
            </a:r>
            <a:r>
              <a:rPr lang="es-CL" sz="1000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</a:t>
            </a:r>
            <a:r>
              <a:rPr lang="es-CL" sz="1000" b="1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UmUnicoTime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identificação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Grupo Falabella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ser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tão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alta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quanto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identificação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 </a:t>
            </a:r>
            <a:r>
              <a:rPr lang="es-CL" sz="1000" dirty="0" err="1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negócio</a:t>
            </a: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614987" y="3680113"/>
            <a:ext cx="192725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SENTIMOS 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IDENTIFICADOS COM O</a:t>
            </a:r>
          </a:p>
          <a:p>
            <a:pPr lvl="0" algn="ctr">
              <a:defRPr/>
            </a:pPr>
            <a:r>
              <a:rPr lang="es-CL" sz="12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 FALABELLA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7EF04C-7184-6A5F-FD2E-783BB515E51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NA BU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483E9A-3D9F-2245-A169-BEB71AB583D0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97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C9ACC758-F038-0A4D-8489-C4D229836BF3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C832DB2-1D20-C444-8EE4-735A9CD1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82ABD67-E660-7549-BEB3-4E9DE272B9AC}"/>
              </a:ext>
            </a:extLst>
          </p:cNvPr>
          <p:cNvGraphicFramePr/>
          <p:nvPr/>
        </p:nvGraphicFramePr>
        <p:xfrm>
          <a:off x="2220122" y="1526734"/>
          <a:ext cx="3296760" cy="223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806D73B-BE44-3941-99F6-DDB21E891FED}"/>
              </a:ext>
            </a:extLst>
          </p:cNvPr>
          <p:cNvGraphicFramePr/>
          <p:nvPr/>
        </p:nvGraphicFramePr>
        <p:xfrm>
          <a:off x="6957548" y="987033"/>
          <a:ext cx="3210562" cy="270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DCCFD97-7690-FF49-86E1-9814D14D839C}"/>
              </a:ext>
            </a:extLst>
          </p:cNvPr>
          <p:cNvGraphicFramePr/>
          <p:nvPr/>
        </p:nvGraphicFramePr>
        <p:xfrm>
          <a:off x="2220122" y="3979224"/>
          <a:ext cx="3296760" cy="22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D95D1B9-2CDF-B34D-9CF1-4843AE0FF8C5}"/>
              </a:ext>
            </a:extLst>
          </p:cNvPr>
          <p:cNvGraphicFramePr/>
          <p:nvPr/>
        </p:nvGraphicFramePr>
        <p:xfrm>
          <a:off x="6842221" y="3394271"/>
          <a:ext cx="3615248" cy="292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B2A311D1-19AD-9D4C-9C49-387DEDD2CC29}"/>
              </a:ext>
            </a:extLst>
          </p:cNvPr>
          <p:cNvSpPr/>
          <p:nvPr/>
        </p:nvSpPr>
        <p:spPr>
          <a:xfrm>
            <a:off x="2992232" y="1405160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667873D-A1BB-904D-A8C5-64765A1E637A}"/>
              </a:ext>
            </a:extLst>
          </p:cNvPr>
          <p:cNvSpPr txBox="1"/>
          <p:nvPr/>
        </p:nvSpPr>
        <p:spPr>
          <a:xfrm>
            <a:off x="3058602" y="1405160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08F249ED-B888-4140-B8D9-1C22349CCF62}"/>
              </a:ext>
            </a:extLst>
          </p:cNvPr>
          <p:cNvSpPr/>
          <p:nvPr/>
        </p:nvSpPr>
        <p:spPr>
          <a:xfrm>
            <a:off x="7662203" y="1439337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345CBBE-D452-D942-ACF8-043784780EB6}"/>
              </a:ext>
            </a:extLst>
          </p:cNvPr>
          <p:cNvSpPr txBox="1"/>
          <p:nvPr/>
        </p:nvSpPr>
        <p:spPr>
          <a:xfrm>
            <a:off x="7728573" y="1439337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EBE83CAC-C9B2-1E40-B6F1-BFAD9AD749C9}"/>
              </a:ext>
            </a:extLst>
          </p:cNvPr>
          <p:cNvSpPr/>
          <p:nvPr/>
        </p:nvSpPr>
        <p:spPr>
          <a:xfrm>
            <a:off x="2992232" y="3680275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32EA587-EDA5-CF45-85C4-591283508B9B}"/>
              </a:ext>
            </a:extLst>
          </p:cNvPr>
          <p:cNvSpPr txBox="1"/>
          <p:nvPr/>
        </p:nvSpPr>
        <p:spPr>
          <a:xfrm>
            <a:off x="3058602" y="3680275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IDENTIFICACIÓN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518172AD-DF7F-AB40-8BE2-738697B7F2AE}"/>
              </a:ext>
            </a:extLst>
          </p:cNvPr>
          <p:cNvSpPr/>
          <p:nvPr/>
        </p:nvSpPr>
        <p:spPr>
          <a:xfrm>
            <a:off x="7662203" y="3714452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CA3708B-4CE5-0045-A2EC-15954FE877A5}"/>
              </a:ext>
            </a:extLst>
          </p:cNvPr>
          <p:cNvSpPr txBox="1"/>
          <p:nvPr/>
        </p:nvSpPr>
        <p:spPr>
          <a:xfrm>
            <a:off x="7728573" y="3714452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EMOCIONES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783425-D19F-3F48-9BE0-1EE72E6B5B95}"/>
              </a:ext>
            </a:extLst>
          </p:cNvPr>
          <p:cNvSpPr txBox="1"/>
          <p:nvPr/>
        </p:nvSpPr>
        <p:spPr>
          <a:xfrm>
            <a:off x="5364598" y="1700180"/>
            <a:ext cx="1152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CB7F932-FD19-F14F-B16D-1F60CF8048E1}"/>
              </a:ext>
            </a:extLst>
          </p:cNvPr>
          <p:cNvSpPr txBox="1"/>
          <p:nvPr/>
        </p:nvSpPr>
        <p:spPr>
          <a:xfrm>
            <a:off x="5449434" y="1851731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MÉDIDA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C83994E-9639-5F45-AE8A-03359F884396}"/>
              </a:ext>
            </a:extLst>
          </p:cNvPr>
          <p:cNvSpPr txBox="1"/>
          <p:nvPr/>
        </p:nvSpPr>
        <p:spPr>
          <a:xfrm>
            <a:off x="5449434" y="2093974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MÉDIA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PAÍS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F4839F5-917A-6A41-B693-61BB866F6A4B}"/>
              </a:ext>
            </a:extLst>
          </p:cNvPr>
          <p:cNvSpPr txBox="1"/>
          <p:nvPr/>
        </p:nvSpPr>
        <p:spPr>
          <a:xfrm>
            <a:off x="9883919" y="3920597"/>
            <a:ext cx="1386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</a:t>
            </a:r>
          </a:p>
          <a:p>
            <a:r>
              <a:rPr lang="es-CL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</a:t>
            </a:r>
            <a:r>
              <a:rPr lang="es-CL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 PESSOAS ENTUSIASMADAS</a:t>
            </a:r>
            <a:endParaRPr lang="es-CL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0003A920-4B61-2644-87BB-58E44FA56C7B}"/>
              </a:ext>
            </a:extLst>
          </p:cNvPr>
          <p:cNvCxnSpPr>
            <a:cxnSpLocks/>
          </p:cNvCxnSpPr>
          <p:nvPr/>
        </p:nvCxnSpPr>
        <p:spPr>
          <a:xfrm>
            <a:off x="2334804" y="4569110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686F71D-D979-C946-8B01-AFEC0B2F6D43}"/>
              </a:ext>
            </a:extLst>
          </p:cNvPr>
          <p:cNvCxnSpPr>
            <a:cxnSpLocks/>
          </p:cNvCxnSpPr>
          <p:nvPr/>
        </p:nvCxnSpPr>
        <p:spPr>
          <a:xfrm>
            <a:off x="2334804" y="4379372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1F831D47-EFF1-6A49-914D-BA71407C72B5}"/>
              </a:ext>
            </a:extLst>
          </p:cNvPr>
          <p:cNvCxnSpPr>
            <a:cxnSpLocks/>
          </p:cNvCxnSpPr>
          <p:nvPr/>
        </p:nvCxnSpPr>
        <p:spPr>
          <a:xfrm>
            <a:off x="2334804" y="2196025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223666DD-2515-2940-BAF0-BD4A9EF9FE45}"/>
              </a:ext>
            </a:extLst>
          </p:cNvPr>
          <p:cNvCxnSpPr>
            <a:cxnSpLocks/>
          </p:cNvCxnSpPr>
          <p:nvPr/>
        </p:nvCxnSpPr>
        <p:spPr>
          <a:xfrm>
            <a:off x="2334804" y="2006287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B015AF0-E985-5242-9EC3-8B1C775759E7}"/>
              </a:ext>
            </a:extLst>
          </p:cNvPr>
          <p:cNvSpPr txBox="1"/>
          <p:nvPr/>
        </p:nvSpPr>
        <p:spPr>
          <a:xfrm>
            <a:off x="9880292" y="1789909"/>
            <a:ext cx="1084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META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 pts</a:t>
            </a:r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0BE4DBB-27F6-1A4F-9A89-C9E90E5CBCD4}"/>
              </a:ext>
            </a:extLst>
          </p:cNvPr>
          <p:cNvCxnSpPr>
            <a:cxnSpLocks/>
          </p:cNvCxnSpPr>
          <p:nvPr/>
        </p:nvCxnSpPr>
        <p:spPr>
          <a:xfrm>
            <a:off x="6754404" y="2272426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824D0304-703F-2C46-AF22-5A3179D2B09C}"/>
              </a:ext>
            </a:extLst>
          </p:cNvPr>
          <p:cNvCxnSpPr>
            <a:cxnSpLocks/>
          </p:cNvCxnSpPr>
          <p:nvPr/>
        </p:nvCxnSpPr>
        <p:spPr>
          <a:xfrm>
            <a:off x="6754404" y="2082688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E4959B55-5665-614C-85B4-79877CB4F71B}"/>
              </a:ext>
            </a:extLst>
          </p:cNvPr>
          <p:cNvCxnSpPr>
            <a:cxnSpLocks/>
          </p:cNvCxnSpPr>
          <p:nvPr/>
        </p:nvCxnSpPr>
        <p:spPr>
          <a:xfrm>
            <a:off x="2334804" y="1821230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B2B90A6C-D424-EC4F-A933-09833A1A1E45}"/>
              </a:ext>
            </a:extLst>
          </p:cNvPr>
          <p:cNvCxnSpPr>
            <a:cxnSpLocks/>
          </p:cNvCxnSpPr>
          <p:nvPr/>
        </p:nvCxnSpPr>
        <p:spPr>
          <a:xfrm>
            <a:off x="6754404" y="1897631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858A1286-CA66-57DF-C7E4-5C2B7E39A165}"/>
              </a:ext>
            </a:extLst>
          </p:cNvPr>
          <p:cNvSpPr txBox="1">
            <a:spLocks/>
          </p:cNvSpPr>
          <p:nvPr/>
        </p:nvSpPr>
        <p:spPr>
          <a:xfrm>
            <a:off x="964074" y="37830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PRINCIPAIS RESULTADOS FORMATO/GERÊNCIA </a:t>
            </a:r>
            <a:endParaRPr kumimoji="0" lang="es-CL" sz="3200" b="1" i="0" u="none" strike="noStrike" kern="1200" cap="none" spc="-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A0226-E9C1-DF4F-D163-D784F1259DD0}"/>
              </a:ext>
            </a:extLst>
          </p:cNvPr>
          <p:cNvSpPr txBox="1"/>
          <p:nvPr/>
        </p:nvSpPr>
        <p:spPr>
          <a:xfrm>
            <a:off x="1185205" y="90705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0274FC-F87B-EDE5-B528-7B89DAE91651}"/>
              </a:ext>
            </a:extLst>
          </p:cNvPr>
          <p:cNvSpPr txBox="1"/>
          <p:nvPr/>
        </p:nvSpPr>
        <p:spPr>
          <a:xfrm>
            <a:off x="9811862" y="1933872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MÉDIDA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ADF155-138D-7BF2-450E-9FD17A76B4F7}"/>
              </a:ext>
            </a:extLst>
          </p:cNvPr>
          <p:cNvSpPr txBox="1"/>
          <p:nvPr/>
        </p:nvSpPr>
        <p:spPr>
          <a:xfrm>
            <a:off x="9811862" y="2176115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MÉDIA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PAÍS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32FBA8-2777-1824-0BE6-FD58CB7FB405}"/>
              </a:ext>
            </a:extLst>
          </p:cNvPr>
          <p:cNvSpPr txBox="1"/>
          <p:nvPr/>
        </p:nvSpPr>
        <p:spPr>
          <a:xfrm>
            <a:off x="5418904" y="4210095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MÉDIDA </a:t>
            </a:r>
            <a:r>
              <a:rPr lang="es-CL" sz="800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201042-34A7-8B17-81BE-0602BAB925E9}"/>
              </a:ext>
            </a:extLst>
          </p:cNvPr>
          <p:cNvSpPr txBox="1"/>
          <p:nvPr/>
        </p:nvSpPr>
        <p:spPr>
          <a:xfrm>
            <a:off x="5418904" y="4452338"/>
            <a:ext cx="1001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MÉDIA </a:t>
            </a:r>
          </a:p>
          <a:p>
            <a:r>
              <a:rPr lang="es-CL" sz="800" dirty="0">
                <a:solidFill>
                  <a:srgbClr val="3E3E3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 PAÍS</a:t>
            </a:r>
          </a:p>
        </p:txBody>
      </p:sp>
    </p:spTree>
    <p:extLst>
      <p:ext uri="{BB962C8B-B14F-4D97-AF65-F5344CB8AC3E}">
        <p14:creationId xmlns:p14="http://schemas.microsoft.com/office/powerpoint/2010/main" val="4554156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E6BE2831-1234-C541-9CC3-F17E910EB640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4A6C7D-1D82-4A42-A14B-8EE5C5BF1508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2AFAA4-E132-504E-B123-1C63F7A5AE9A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E8E12A9-D128-4040-BBF7-CAC7815022BD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6990134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PERSPECTIVA GERAL DA BU</a:t>
            </a:r>
            <a:endParaRPr lang="es-CL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754266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favorabilidade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para cada valor, de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acordo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média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das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perguntas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associadas</a:t>
            </a:r>
            <a:r>
              <a:rPr lang="es-CL" sz="1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ele.</a:t>
            </a:r>
            <a:endParaRPr lang="es-CL" sz="10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>
              <a:buClr>
                <a:srgbClr val="DD0055"/>
              </a:buClr>
            </a:pPr>
            <a:endParaRPr lang="es-CL" sz="1000" dirty="0">
              <a:solidFill>
                <a:srgbClr val="3E3E3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7E698D2-3AA1-E034-64D5-7D4268A3F28D}"/>
              </a:ext>
            </a:extLst>
          </p:cNvPr>
          <p:cNvSpPr txBox="1"/>
          <p:nvPr/>
        </p:nvSpPr>
        <p:spPr>
          <a:xfrm>
            <a:off x="1219528" y="1374370"/>
            <a:ext cx="367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MEDIDA SETEMBRO-OUTUBRO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E10D57-F728-24EA-6D24-7B8D58D244B0}"/>
              </a:ext>
            </a:extLst>
          </p:cNvPr>
          <p:cNvSpPr/>
          <p:nvPr/>
        </p:nvSpPr>
        <p:spPr>
          <a:xfrm>
            <a:off x="1416632" y="3772445"/>
            <a:ext cx="11081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UM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ÚNICO TIME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7F92F-2E0E-24E8-39E9-AD276F0C50C4}"/>
              </a:ext>
            </a:extLst>
          </p:cNvPr>
          <p:cNvSpPr/>
          <p:nvPr/>
        </p:nvSpPr>
        <p:spPr>
          <a:xfrm>
            <a:off x="4072575" y="3805924"/>
            <a:ext cx="129234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NOS MOVEMOS</a:t>
            </a:r>
            <a:b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AGILMENTE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E776EB-9189-E5F0-4468-38603CC392BF}"/>
              </a:ext>
            </a:extLst>
          </p:cNvPr>
          <p:cNvSpPr/>
          <p:nvPr/>
        </p:nvSpPr>
        <p:spPr>
          <a:xfrm>
            <a:off x="6560749" y="3772445"/>
            <a:ext cx="182857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SOMOS APAIXONAMOS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PELOS CLIENTES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606317-3FCF-0CBC-FE8A-D0D62DF33AA2}"/>
              </a:ext>
            </a:extLst>
          </p:cNvPr>
          <p:cNvSpPr/>
          <p:nvPr/>
        </p:nvSpPr>
        <p:spPr>
          <a:xfrm>
            <a:off x="9663590" y="3772444"/>
            <a:ext cx="109196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CUIDAMOS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FUTURO</a:t>
            </a:r>
          </a:p>
        </p:txBody>
      </p:sp>
    </p:spTree>
    <p:extLst>
      <p:ext uri="{BB962C8B-B14F-4D97-AF65-F5344CB8AC3E}">
        <p14:creationId xmlns:p14="http://schemas.microsoft.com/office/powerpoint/2010/main" val="36973367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labella">
    <a:dk1>
      <a:srgbClr val="383E44"/>
    </a:dk1>
    <a:lt1>
      <a:srgbClr val="FFFFFF"/>
    </a:lt1>
    <a:dk2>
      <a:srgbClr val="383E44"/>
    </a:dk2>
    <a:lt2>
      <a:srgbClr val="E5E5E5"/>
    </a:lt2>
    <a:accent1>
      <a:srgbClr val="383E44"/>
    </a:accent1>
    <a:accent2>
      <a:srgbClr val="949EA8"/>
    </a:accent2>
    <a:accent3>
      <a:srgbClr val="CCCCCD"/>
    </a:accent3>
    <a:accent4>
      <a:srgbClr val="EA244B"/>
    </a:accent4>
    <a:accent5>
      <a:srgbClr val="1945B9"/>
    </a:accent5>
    <a:accent6>
      <a:srgbClr val="75BE1B"/>
    </a:accent6>
    <a:hlink>
      <a:srgbClr val="1946BA"/>
    </a:hlink>
    <a:folHlink>
      <a:srgbClr val="9A989A"/>
    </a:folHlink>
  </a:clrScheme>
  <a:fontScheme name="TechCo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1907</Words>
  <Application>Microsoft Macintosh PowerPoint</Application>
  <PresentationFormat>Panorámica</PresentationFormat>
  <Paragraphs>396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Open Sans Extrabold</vt:lpstr>
      <vt:lpstr>Open Sans Light</vt:lpstr>
      <vt:lpstr>Söhne</vt:lpstr>
      <vt:lpstr>Tema de Office</vt:lpstr>
      <vt:lpstr>Presentación de PowerPoint</vt:lpstr>
      <vt:lpstr>Presentación de PowerPoint</vt:lpstr>
      <vt:lpstr>Presentación de PowerPoint</vt:lpstr>
      <vt:lpstr>Principais resultados na BU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Principais resultados da equipe 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SIMPLIFICAR Y DISFRUTAR AÚN MÁS LA VIDA</dc:title>
  <dc:creator>Microsoft Office User</dc:creator>
  <cp:lastModifiedBy>Armando S Godoy</cp:lastModifiedBy>
  <cp:revision>112</cp:revision>
  <cp:lastPrinted>2023-06-13T20:04:37Z</cp:lastPrinted>
  <dcterms:created xsi:type="dcterms:W3CDTF">2022-09-30T06:50:04Z</dcterms:created>
  <dcterms:modified xsi:type="dcterms:W3CDTF">2023-12-06T22:10:11Z</dcterms:modified>
</cp:coreProperties>
</file>