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74" r:id="rId2"/>
    <p:sldId id="266" r:id="rId3"/>
    <p:sldId id="268" r:id="rId4"/>
    <p:sldId id="272" r:id="rId5"/>
    <p:sldId id="355" r:id="rId6"/>
    <p:sldId id="356" r:id="rId7"/>
    <p:sldId id="309" r:id="rId8"/>
    <p:sldId id="359" r:id="rId9"/>
    <p:sldId id="310" r:id="rId10"/>
    <p:sldId id="340" r:id="rId11"/>
    <p:sldId id="311" r:id="rId12"/>
    <p:sldId id="327" r:id="rId13"/>
    <p:sldId id="312" r:id="rId14"/>
    <p:sldId id="329" r:id="rId15"/>
    <p:sldId id="313" r:id="rId16"/>
    <p:sldId id="314" r:id="rId17"/>
    <p:sldId id="315" r:id="rId18"/>
    <p:sldId id="316" r:id="rId19"/>
    <p:sldId id="317" r:id="rId20"/>
    <p:sldId id="318" r:id="rId21"/>
    <p:sldId id="320" r:id="rId22"/>
    <p:sldId id="319" r:id="rId23"/>
    <p:sldId id="321" r:id="rId24"/>
    <p:sldId id="322" r:id="rId25"/>
    <p:sldId id="324" r:id="rId26"/>
    <p:sldId id="323" r:id="rId27"/>
    <p:sldId id="325" r:id="rId28"/>
    <p:sldId id="326" r:id="rId29"/>
    <p:sldId id="373" r:id="rId30"/>
    <p:sldId id="376" r:id="rId3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7B9"/>
    <a:srgbClr val="3E3E3E"/>
    <a:srgbClr val="7CD21F"/>
    <a:srgbClr val="7CBF1F"/>
    <a:srgbClr val="1946B9"/>
    <a:srgbClr val="344F99"/>
    <a:srgbClr val="DD0055"/>
    <a:srgbClr val="C40055"/>
    <a:srgbClr val="989898"/>
    <a:srgbClr val="82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36"/>
    <p:restoredTop sz="95385"/>
  </p:normalViewPr>
  <p:slideViewPr>
    <p:cSldViewPr snapToGrid="0" snapToObjects="1" showGuides="1">
      <p:cViewPr>
        <p:scale>
          <a:sx n="132" d="100"/>
          <a:sy n="132" d="100"/>
        </p:scale>
        <p:origin x="160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40462485216407E-2"/>
          <c:y val="0.12919065813917407"/>
          <c:w val="0.90324586855957367"/>
          <c:h val="0.67203484625919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de Respuesta</c:v>
                </c:pt>
              </c:strCache>
            </c:strRef>
          </c:tx>
          <c:spPr>
            <a:solidFill>
              <a:srgbClr val="143CB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01E-EE41-B495-6DE0CF76E77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01E-EE41-B495-6DE0CF76E77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01E-EE41-B495-6DE0CF76E77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err="1"/>
                      <a:t>Xx</a:t>
                    </a:r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01E-EE41-B495-6DE0CF76E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0.85</c:v>
                </c:pt>
                <c:pt idx="1">
                  <c:v>0.77</c:v>
                </c:pt>
                <c:pt idx="2">
                  <c:v>0.74</c:v>
                </c:pt>
                <c:pt idx="3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1E-EE41-B495-6DE0CF76E7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-27"/>
        <c:axId val="1440268415"/>
        <c:axId val="1440271327"/>
      </c:barChart>
      <c:catAx>
        <c:axId val="14402684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CL"/>
          </a:p>
        </c:txPr>
        <c:crossAx val="1440271327"/>
        <c:crosses val="autoZero"/>
        <c:auto val="1"/>
        <c:lblAlgn val="ctr"/>
        <c:lblOffset val="100"/>
        <c:noMultiLvlLbl val="0"/>
      </c:catAx>
      <c:valAx>
        <c:axId val="1440271327"/>
        <c:scaling>
          <c:orientation val="minMax"/>
          <c:max val="1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144026841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0" i="0">
          <a:solidFill>
            <a:srgbClr val="3E3E3E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de Respuesta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CD2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F4-4444-9DA0-B9C7B655BDA1}"/>
              </c:ext>
            </c:extLst>
          </c:dPt>
          <c:dPt>
            <c:idx val="1"/>
            <c:invertIfNegative val="0"/>
            <c:bubble3D val="0"/>
            <c:spPr>
              <a:solidFill>
                <a:srgbClr val="72AE0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F4-4444-9DA0-B9C7B655BDA1}"/>
              </c:ext>
            </c:extLst>
          </c:dPt>
          <c:dPt>
            <c:idx val="2"/>
            <c:invertIfNegative val="0"/>
            <c:bubble3D val="0"/>
            <c:spPr>
              <a:solidFill>
                <a:srgbClr val="7CBF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CF4-4444-9DA0-B9C7B655BDA1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F4-4444-9DA0-B9C7B655BDA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xx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CF4-4444-9DA0-B9C7B655BDA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xx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CF4-4444-9DA0-B9C7B655BDA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xx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CF4-4444-9DA0-B9C7B655BDA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x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CF4-4444-9DA0-B9C7B655BD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41</c:v>
                </c:pt>
                <c:pt idx="1">
                  <c:v>39</c:v>
                </c:pt>
                <c:pt idx="2">
                  <c:v>26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F4-4444-9DA0-B9C7B655BDA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-27"/>
        <c:axId val="1272766048"/>
        <c:axId val="1272767712"/>
      </c:barChart>
      <c:catAx>
        <c:axId val="127276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CL"/>
          </a:p>
        </c:txPr>
        <c:crossAx val="1272767712"/>
        <c:crosses val="autoZero"/>
        <c:auto val="1"/>
        <c:lblAlgn val="ctr"/>
        <c:lblOffset val="100"/>
        <c:noMultiLvlLbl val="0"/>
      </c:catAx>
      <c:valAx>
        <c:axId val="1272767712"/>
        <c:scaling>
          <c:orientation val="minMax"/>
          <c:max val="7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72766048"/>
        <c:crossesAt val="100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 i="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40462485216407E-2"/>
          <c:y val="0.12919065813917407"/>
          <c:w val="0.90324586855957367"/>
          <c:h val="0.67203484625919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de Respuesta</c:v>
                </c:pt>
              </c:strCache>
            </c:strRef>
          </c:tx>
          <c:spPr>
            <a:solidFill>
              <a:srgbClr val="C9004B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1D3-8F4E-A1F0-00937A3505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1D3-8F4E-A1F0-00937A35054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1D3-8F4E-A1F0-00937A3505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1D3-8F4E-A1F0-00937A3505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0.85</c:v>
                </c:pt>
                <c:pt idx="1">
                  <c:v>0.77</c:v>
                </c:pt>
                <c:pt idx="2">
                  <c:v>0.74</c:v>
                </c:pt>
                <c:pt idx="3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D3-8F4E-A1F0-00937A3505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-27"/>
        <c:axId val="1440268415"/>
        <c:axId val="1440271327"/>
      </c:barChart>
      <c:catAx>
        <c:axId val="14402684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CL"/>
          </a:p>
        </c:txPr>
        <c:crossAx val="1440271327"/>
        <c:crosses val="autoZero"/>
        <c:auto val="1"/>
        <c:lblAlgn val="ctr"/>
        <c:lblOffset val="100"/>
        <c:noMultiLvlLbl val="0"/>
      </c:catAx>
      <c:valAx>
        <c:axId val="1440271327"/>
        <c:scaling>
          <c:orientation val="minMax"/>
          <c:max val="1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144026841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073203740157481E-2"/>
          <c:y val="0.10595435675415919"/>
          <c:w val="0.79813302942395359"/>
          <c:h val="0.799675629496803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Entusiasmo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A92-4E2C-8ED5-5E6020006AC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A92-4E2C-8ED5-5E6020006A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A92-4E2C-8ED5-5E6020006AC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EA92-4E2C-8ED5-5E6020006A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0.38</c:v>
                </c:pt>
                <c:pt idx="1">
                  <c:v>0.34</c:v>
                </c:pt>
                <c:pt idx="2">
                  <c:v>0.31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4C-B240-8677-81F3A5B92E6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Tranquilidad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A92-4E2C-8ED5-5E6020006AC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A92-4E2C-8ED5-5E6020006A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A92-4E2C-8ED5-5E6020006AC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EA92-4E2C-8ED5-5E6020006A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Hoja1!$C$2:$C$5</c:f>
              <c:numCache>
                <c:formatCode>0%</c:formatCode>
                <c:ptCount val="4"/>
                <c:pt idx="0">
                  <c:v>0.32</c:v>
                </c:pt>
                <c:pt idx="1">
                  <c:v>0.35</c:v>
                </c:pt>
                <c:pt idx="2">
                  <c:v>0.42</c:v>
                </c:pt>
                <c:pt idx="3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4C-B240-8677-81F3A5B92E6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Decepción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24C-B240-8677-81F3A5B92E6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A92-4E2C-8ED5-5E6020006A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A92-4E2C-8ED5-5E6020006AC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EA92-4E2C-8ED5-5E6020006A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Hoja1!$D$2:$D$5</c:f>
              <c:numCache>
                <c:formatCode>0%</c:formatCode>
                <c:ptCount val="4"/>
                <c:pt idx="0">
                  <c:v>0.08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4C-B240-8677-81F3A5B92E61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Nerviosismo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24C-B240-8677-81F3A5B92E6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A92-4E2C-8ED5-5E6020006AC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A92-4E2C-8ED5-5E6020006AC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A92-4E2C-8ED5-5E6020006A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Hoja1!$E$2:$E$5</c:f>
              <c:numCache>
                <c:formatCode>0%</c:formatCode>
                <c:ptCount val="4"/>
                <c:pt idx="0">
                  <c:v>0.22</c:v>
                </c:pt>
                <c:pt idx="1">
                  <c:v>0.17</c:v>
                </c:pt>
                <c:pt idx="2">
                  <c:v>0.14000000000000001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4C-B240-8677-81F3A5B92E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54194960"/>
        <c:axId val="1254204112"/>
      </c:barChart>
      <c:catAx>
        <c:axId val="125419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CL"/>
          </a:p>
        </c:txPr>
        <c:crossAx val="1254204112"/>
        <c:crosses val="autoZero"/>
        <c:auto val="1"/>
        <c:lblAlgn val="ctr"/>
        <c:lblOffset val="100"/>
        <c:noMultiLvlLbl val="0"/>
      </c:catAx>
      <c:valAx>
        <c:axId val="12542041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5419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 b="1" i="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s-C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40462485216407E-2"/>
          <c:y val="0.12919065813917407"/>
          <c:w val="0.90324586855957367"/>
          <c:h val="0.67203484625919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de Respuesta</c:v>
                </c:pt>
              </c:strCache>
            </c:strRef>
          </c:tx>
          <c:spPr>
            <a:solidFill>
              <a:srgbClr val="143CB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E4D-4D44-B680-3EAEA85052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E4D-4D44-B680-3EAEA85052A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E4D-4D44-B680-3EAEA85052A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E4D-4D44-B680-3EAEA85052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0.85</c:v>
                </c:pt>
                <c:pt idx="1">
                  <c:v>0.77</c:v>
                </c:pt>
                <c:pt idx="2">
                  <c:v>0.74</c:v>
                </c:pt>
                <c:pt idx="3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4D-4D44-B680-3EAEA85052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-27"/>
        <c:axId val="1440268415"/>
        <c:axId val="1440271327"/>
      </c:barChart>
      <c:catAx>
        <c:axId val="14402684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CL"/>
          </a:p>
        </c:txPr>
        <c:crossAx val="1440271327"/>
        <c:crosses val="autoZero"/>
        <c:auto val="1"/>
        <c:lblAlgn val="ctr"/>
        <c:lblOffset val="100"/>
        <c:noMultiLvlLbl val="0"/>
      </c:catAx>
      <c:valAx>
        <c:axId val="1440271327"/>
        <c:scaling>
          <c:orientation val="minMax"/>
          <c:max val="1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144026841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40478530435949E-2"/>
          <c:y val="6.6017563854035809E-3"/>
          <c:w val="0.90324586855957367"/>
          <c:h val="0.67203484625919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de Respuesta</c:v>
                </c:pt>
              </c:strCache>
            </c:strRef>
          </c:tx>
          <c:spPr>
            <a:solidFill>
              <a:srgbClr val="82828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BEB-2647-AA55-D876AFA156F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BEB-2647-AA55-D876AFA156F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BEB-2647-AA55-D876AFA156F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err="1"/>
                      <a:t>Xx</a:t>
                    </a:r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BEB-2647-AA55-D876AFA156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0.85</c:v>
                </c:pt>
                <c:pt idx="1">
                  <c:v>0.77</c:v>
                </c:pt>
                <c:pt idx="2">
                  <c:v>0.74</c:v>
                </c:pt>
                <c:pt idx="3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EB-2647-AA55-D876AFA156F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-27"/>
        <c:axId val="1440268415"/>
        <c:axId val="1440271327"/>
      </c:barChart>
      <c:catAx>
        <c:axId val="14402684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CL"/>
          </a:p>
        </c:txPr>
        <c:crossAx val="1440271327"/>
        <c:crosses val="autoZero"/>
        <c:auto val="1"/>
        <c:lblAlgn val="ctr"/>
        <c:lblOffset val="100"/>
        <c:noMultiLvlLbl val="0"/>
      </c:catAx>
      <c:valAx>
        <c:axId val="1440271327"/>
        <c:scaling>
          <c:orientation val="minMax"/>
          <c:max val="1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144026841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 i="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s-C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40462485216407E-2"/>
          <c:y val="0.12919065813917407"/>
          <c:w val="0.90324586855957367"/>
          <c:h val="0.67203484625919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de Respuesta</c:v>
                </c:pt>
              </c:strCache>
            </c:strRef>
          </c:tx>
          <c:spPr>
            <a:solidFill>
              <a:srgbClr val="C9004B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8CE-CB48-A976-7D3137E8F0D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8CE-CB48-A976-7D3137E8F0D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8CE-CB48-A976-7D3137E8F0D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8CE-CB48-A976-7D3137E8F0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0.85</c:v>
                </c:pt>
                <c:pt idx="1">
                  <c:v>0.77</c:v>
                </c:pt>
                <c:pt idx="2">
                  <c:v>0.74</c:v>
                </c:pt>
                <c:pt idx="3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CE-CB48-A976-7D3137E8F0D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-27"/>
        <c:axId val="1440268415"/>
        <c:axId val="1440271327"/>
      </c:barChart>
      <c:catAx>
        <c:axId val="14402684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CL"/>
          </a:p>
        </c:txPr>
        <c:crossAx val="1440271327"/>
        <c:crosses val="autoZero"/>
        <c:auto val="1"/>
        <c:lblAlgn val="ctr"/>
        <c:lblOffset val="100"/>
        <c:noMultiLvlLbl val="0"/>
      </c:catAx>
      <c:valAx>
        <c:axId val="1440271327"/>
        <c:scaling>
          <c:orientation val="minMax"/>
          <c:max val="1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144026841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40462485216407E-2"/>
          <c:y val="0.12919065813917407"/>
          <c:w val="0.90324586855957367"/>
          <c:h val="0.67203484625919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de Respuesta</c:v>
                </c:pt>
              </c:strCache>
            </c:strRef>
          </c:tx>
          <c:spPr>
            <a:solidFill>
              <a:srgbClr val="7CD21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C64-5C4F-8721-EBD676EA176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C64-5C4F-8721-EBD676EA176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C64-5C4F-8721-EBD676EA176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Xx%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C64-5C4F-8721-EBD676EA17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Tienda</c:v>
                </c:pt>
                <c:pt idx="1">
                  <c:v>ODA</c:v>
                </c:pt>
                <c:pt idx="2">
                  <c:v>CD</c:v>
                </c:pt>
                <c:pt idx="3">
                  <c:v>Contact Center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0.85</c:v>
                </c:pt>
                <c:pt idx="1">
                  <c:v>0.77</c:v>
                </c:pt>
                <c:pt idx="2">
                  <c:v>0.74</c:v>
                </c:pt>
                <c:pt idx="3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64-5C4F-8721-EBD676EA176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-27"/>
        <c:axId val="1440268415"/>
        <c:axId val="1440271327"/>
      </c:barChart>
      <c:catAx>
        <c:axId val="14402684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CL"/>
          </a:p>
        </c:txPr>
        <c:crossAx val="1440271327"/>
        <c:crosses val="autoZero"/>
        <c:auto val="1"/>
        <c:lblAlgn val="ctr"/>
        <c:lblOffset val="100"/>
        <c:noMultiLvlLbl val="0"/>
      </c:catAx>
      <c:valAx>
        <c:axId val="1440271327"/>
        <c:scaling>
          <c:orientation val="minMax"/>
          <c:max val="1"/>
          <c:min val="0.2"/>
        </c:scaling>
        <c:delete val="1"/>
        <c:axPos val="l"/>
        <c:numFmt formatCode="0%" sourceLinked="1"/>
        <c:majorTickMark val="out"/>
        <c:minorTickMark val="none"/>
        <c:tickLblPos val="nextTo"/>
        <c:crossAx val="1440268415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02DDE-1201-7A4C-BC1D-26AA6F3A6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704B89-DEB8-5044-835B-8DCF06CC7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9C869-41A6-FD44-BADC-ADE9E6F57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04-12-23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BF217C-FB42-514A-83AA-27B7C1060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DE9F53-661A-D349-9BCE-D82B91701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532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D9127-0FF9-514A-83AD-51EAE531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681343-12BC-BB4E-B619-1A1741BA4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291BCD-752E-C944-974B-B65AAA53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04-12-23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DF0DB2-FD39-5647-BC25-7A7D92F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E4AC5C-1730-1E43-A3AD-27B6024C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754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6520720-4E6F-C549-8BB6-A5EF2D486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AC31A1-5F03-F147-A27A-BEC880F35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2EA81A-6D43-1A49-BDFC-644EFCF23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04-12-23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F6A762-8693-014B-A788-C9349085B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667708-2CAC-8446-A5FF-12B2B27DA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927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BD170-B0BE-964B-8D3C-397EA210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EF7344-2198-2E44-B527-47EC3D4BB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9FB976-6EC7-4B45-9DEC-D9AC3C2C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04-12-23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8E6C4A-507E-424F-AD9D-414AE567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F96D59-90C3-8945-A680-A0DA29C07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974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8FA12-954C-2843-8434-B6F892B3F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3D104B-5ED8-8548-9CA8-A88876EB8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E09F78-C829-E64A-8D3B-74AAE42C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04-12-23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CEB1BB-6D38-8540-B9D4-5FB08875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588F7A-89FA-5340-8656-D72F1531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015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AB11B-B63D-4445-AC18-0A4AC4B9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D66576-1F6A-2746-9CC6-376D5ED1E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040CD9-BB3A-F243-A10D-44AC3221B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7FF7D3-4DE2-2A4E-A13E-3593AD88F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04-12-23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5FD09A-27B7-704A-9659-7123B5FBF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BEB243-1C8E-8047-8394-1EB6FAC7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615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156D7-0454-2F49-BE86-42DC61D6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6E8D40-4EFB-1849-8484-EE37AC52A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8453CC-ECD3-884D-9D8D-CB5821A47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258F0AD-5205-894C-B93B-381B21AFDA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C9D0F6-E03C-1A41-B8DC-A767600B4C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A8D4D0-3563-B340-A0BA-443C1DE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04-12-23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E9A81D6-3991-1D4B-B442-9DA0A868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1BB18A-DADF-2341-917F-DA582A3A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65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0576BA-095D-6440-942A-F87A1A051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60B603-2A74-FC4C-82CA-49FA68119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04-12-23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81E3E9-3257-324D-B78E-A3EDA0CBB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F3649B-0A13-0642-82AD-071977DE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521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43DBAA-9F38-354D-9443-CD93ACFE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04-12-23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92C4327-1881-0845-9443-A98B59AA1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984D3D-126D-814F-A3DB-FAC84E69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195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3066E-043F-D546-BC8D-61F15E75A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D519C5-5B97-654E-A2B1-C144CE3BA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09C21B-4ABE-3D46-9080-E38255221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7DD7FF-0D2A-7D42-B1BF-45A436133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04-12-23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1876D6-1481-9949-9E53-42C03034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498F53-0076-704C-B38F-386BB3AC8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183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55433-836E-0F40-BFDC-16513230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ECF6509-08A0-6D4E-B168-C1248EC5B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911502-29BB-E241-A817-45DF1A5A1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F422DA-1E84-444D-8198-40B0FE709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FE2-7AA0-B046-8FB6-367B334E0FD7}" type="datetimeFigureOut">
              <a:rPr lang="es-CL" smtClean="0"/>
              <a:t>04-12-23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D99B16-4734-B444-98D0-97E1F51C7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DFB3FF-F10E-8941-90A5-E0D6E1EF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705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6E25B6-CFF5-1C44-B4F6-C2149149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C12F4E-85B4-D345-B964-884D8A8D1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8ABD18-D1EE-3C48-A1FD-F6129523A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B5FE2-7AA0-B046-8FB6-367B334E0FD7}" type="datetimeFigureOut">
              <a:rPr lang="es-CL" smtClean="0"/>
              <a:t>04-12-23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B8271-2E21-824D-9C9B-565996416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8770B3-2EFF-D740-8CE9-BBDE00B98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844F0-A431-794B-BA11-B6CCBCC5DF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244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F535176-D5ED-0D3F-F408-F16659FC9ED5}"/>
              </a:ext>
            </a:extLst>
          </p:cNvPr>
          <p:cNvSpPr txBox="1"/>
          <p:nvPr/>
        </p:nvSpPr>
        <p:spPr>
          <a:xfrm>
            <a:off x="1312386" y="4074832"/>
            <a:ext cx="54168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000" b="1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LET'S DISCUSS OUR RESULTS</a:t>
            </a:r>
            <a:endParaRPr lang="es-CL" sz="20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851DD4-D169-F160-FCC5-8839926FA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424" y="5272797"/>
            <a:ext cx="523402" cy="5267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B2EA44E-9692-D01A-FE09-116B6E69E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864" y="5276109"/>
            <a:ext cx="523402" cy="5234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543F7B2-747E-A139-508F-B4E5F38AC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0799" y="5277870"/>
            <a:ext cx="526715" cy="5234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56137A4-92DA-E36A-407F-C935400D03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6892" y="5268422"/>
            <a:ext cx="520110" cy="52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0782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>
            <a:extLst>
              <a:ext uri="{FF2B5EF4-FFF2-40B4-BE49-F238E27FC236}">
                <a16:creationId xmlns:a16="http://schemas.microsoft.com/office/drawing/2014/main" id="{70507E33-85EE-A444-92D8-F204425C2767}"/>
              </a:ext>
            </a:extLst>
          </p:cNvPr>
          <p:cNvSpPr txBox="1">
            <a:spLocks/>
          </p:cNvSpPr>
          <p:nvPr/>
        </p:nvSpPr>
        <p:spPr>
          <a:xfrm>
            <a:off x="998397" y="466745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s-CL" sz="3200" b="1" spc="-150" dirty="0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PERCEPCIÓN VALORES FORMATO/GERENCIA</a:t>
            </a:r>
            <a:endParaRPr kumimoji="0" lang="es-CL" sz="3200" b="1" i="0" u="none" strike="noStrike" kern="1200" cap="none" spc="-15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D351FCE2-EA3D-3E41-955E-FA77E0EB5205}"/>
              </a:ext>
            </a:extLst>
          </p:cNvPr>
          <p:cNvSpPr/>
          <p:nvPr/>
        </p:nvSpPr>
        <p:spPr>
          <a:xfrm>
            <a:off x="1086787" y="902722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D5CD2604-4F4C-E148-8A82-59E8262C3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279982"/>
            <a:ext cx="933450" cy="103275"/>
          </a:xfrm>
          <a:prstGeom prst="rect">
            <a:avLst/>
          </a:prstGeom>
        </p:spPr>
      </p:pic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2D43C7F6-0D14-884A-B590-1487CA228AB0}"/>
              </a:ext>
            </a:extLst>
          </p:cNvPr>
          <p:cNvSpPr/>
          <p:nvPr/>
        </p:nvSpPr>
        <p:spPr>
          <a:xfrm>
            <a:off x="2602088" y="1646476"/>
            <a:ext cx="2591704" cy="295020"/>
          </a:xfrm>
          <a:prstGeom prst="roundRect">
            <a:avLst>
              <a:gd name="adj" fmla="val 50000"/>
            </a:avLst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DB9DB98-CE81-9C4E-A24D-61A9EC3DA7A3}"/>
              </a:ext>
            </a:extLst>
          </p:cNvPr>
          <p:cNvSpPr txBox="1"/>
          <p:nvPr/>
        </p:nvSpPr>
        <p:spPr>
          <a:xfrm>
            <a:off x="2674699" y="1646476"/>
            <a:ext cx="2569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WE ARE ALL </a:t>
            </a:r>
            <a:r>
              <a:rPr lang="es-CL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ONE TEAM</a:t>
            </a:r>
          </a:p>
        </p:txBody>
      </p:sp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7F8D38C7-BBF7-EB4D-8670-C1107597AC36}"/>
              </a:ext>
            </a:extLst>
          </p:cNvPr>
          <p:cNvGraphicFramePr/>
          <p:nvPr/>
        </p:nvGraphicFramePr>
        <p:xfrm>
          <a:off x="2088726" y="4109657"/>
          <a:ext cx="3296760" cy="216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7AAD153D-9E03-5D40-8076-86CE3F19A9E4}"/>
              </a:ext>
            </a:extLst>
          </p:cNvPr>
          <p:cNvGraphicFramePr/>
          <p:nvPr/>
        </p:nvGraphicFramePr>
        <p:xfrm>
          <a:off x="2088726" y="1941751"/>
          <a:ext cx="3296760" cy="216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Gráfico 36">
            <a:extLst>
              <a:ext uri="{FF2B5EF4-FFF2-40B4-BE49-F238E27FC236}">
                <a16:creationId xmlns:a16="http://schemas.microsoft.com/office/drawing/2014/main" id="{4F9CAD58-ED80-9044-827A-32040383E604}"/>
              </a:ext>
            </a:extLst>
          </p:cNvPr>
          <p:cNvGraphicFramePr/>
          <p:nvPr/>
        </p:nvGraphicFramePr>
        <p:xfrm>
          <a:off x="6864780" y="1850807"/>
          <a:ext cx="3296760" cy="216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7" name="Gráfico 46">
            <a:extLst>
              <a:ext uri="{FF2B5EF4-FFF2-40B4-BE49-F238E27FC236}">
                <a16:creationId xmlns:a16="http://schemas.microsoft.com/office/drawing/2014/main" id="{A81C41BD-7725-FB49-9016-8052B87EEE2C}"/>
              </a:ext>
            </a:extLst>
          </p:cNvPr>
          <p:cNvGraphicFramePr/>
          <p:nvPr/>
        </p:nvGraphicFramePr>
        <p:xfrm>
          <a:off x="6864780" y="4075479"/>
          <a:ext cx="3296760" cy="216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FDF6A135-0D1F-E741-962C-19596B1ADE14}"/>
              </a:ext>
            </a:extLst>
          </p:cNvPr>
          <p:cNvSpPr/>
          <p:nvPr/>
        </p:nvSpPr>
        <p:spPr>
          <a:xfrm>
            <a:off x="1744487" y="4075479"/>
            <a:ext cx="4065069" cy="329197"/>
          </a:xfrm>
          <a:prstGeom prst="roundRect">
            <a:avLst>
              <a:gd name="adj" fmla="val 50000"/>
            </a:avLst>
          </a:prstGeom>
          <a:solidFill>
            <a:srgbClr val="143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38EE058-ECA7-3D40-A60D-AB4863D5697A}"/>
              </a:ext>
            </a:extLst>
          </p:cNvPr>
          <p:cNvSpPr txBox="1"/>
          <p:nvPr/>
        </p:nvSpPr>
        <p:spPr>
          <a:xfrm>
            <a:off x="1706825" y="4093096"/>
            <a:ext cx="4237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WE ARE PASSIONATE </a:t>
            </a:r>
            <a:r>
              <a:rPr lang="es-CL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ABOUT THE CUSTOMER</a:t>
            </a:r>
          </a:p>
        </p:txBody>
      </p:sp>
      <p:sp>
        <p:nvSpPr>
          <p:cNvPr id="55" name="Rectángulo redondeado 54">
            <a:extLst>
              <a:ext uri="{FF2B5EF4-FFF2-40B4-BE49-F238E27FC236}">
                <a16:creationId xmlns:a16="http://schemas.microsoft.com/office/drawing/2014/main" id="{3686E4DE-703E-1848-B1D1-ABB514B50BBD}"/>
              </a:ext>
            </a:extLst>
          </p:cNvPr>
          <p:cNvSpPr/>
          <p:nvPr/>
        </p:nvSpPr>
        <p:spPr>
          <a:xfrm>
            <a:off x="7435047" y="4111812"/>
            <a:ext cx="2432967" cy="295020"/>
          </a:xfrm>
          <a:prstGeom prst="roundRect">
            <a:avLst>
              <a:gd name="adj" fmla="val 50000"/>
            </a:avLst>
          </a:prstGeom>
          <a:solidFill>
            <a:srgbClr val="7C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81F9BF53-E8CC-A146-AF21-320D783C6272}"/>
              </a:ext>
            </a:extLst>
          </p:cNvPr>
          <p:cNvSpPr txBox="1"/>
          <p:nvPr/>
        </p:nvSpPr>
        <p:spPr>
          <a:xfrm>
            <a:off x="7435048" y="4111812"/>
            <a:ext cx="2432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WE CARE FOR </a:t>
            </a:r>
            <a:r>
              <a:rPr lang="es-CL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THE FUTURE</a:t>
            </a:r>
          </a:p>
        </p:txBody>
      </p:sp>
      <p:sp>
        <p:nvSpPr>
          <p:cNvPr id="67" name="Rectángulo redondeado 66">
            <a:extLst>
              <a:ext uri="{FF2B5EF4-FFF2-40B4-BE49-F238E27FC236}">
                <a16:creationId xmlns:a16="http://schemas.microsoft.com/office/drawing/2014/main" id="{5ABF3504-1A14-3C4C-93B9-206197E70607}"/>
              </a:ext>
            </a:extLst>
          </p:cNvPr>
          <p:cNvSpPr/>
          <p:nvPr/>
        </p:nvSpPr>
        <p:spPr>
          <a:xfrm>
            <a:off x="7177246" y="1680653"/>
            <a:ext cx="2833692" cy="295020"/>
          </a:xfrm>
          <a:prstGeom prst="roundRect">
            <a:avLst>
              <a:gd name="adj" fmla="val 50000"/>
            </a:avLst>
          </a:prstGeom>
          <a:solidFill>
            <a:srgbClr val="C9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3ABC70D5-45B1-5444-A6FD-123D7EB917F7}"/>
              </a:ext>
            </a:extLst>
          </p:cNvPr>
          <p:cNvSpPr txBox="1"/>
          <p:nvPr/>
        </p:nvSpPr>
        <p:spPr>
          <a:xfrm>
            <a:off x="7246876" y="1680653"/>
            <a:ext cx="2718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WE ARE </a:t>
            </a:r>
            <a:r>
              <a:rPr lang="es-CL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AGILE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4FA94A1-8032-5A3B-0019-123805551C65}"/>
              </a:ext>
            </a:extLst>
          </p:cNvPr>
          <p:cNvSpPr txBox="1"/>
          <p:nvPr/>
        </p:nvSpPr>
        <p:spPr>
          <a:xfrm>
            <a:off x="1070487" y="911940"/>
            <a:ext cx="431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MEASUREMENT SEPTEMBER-OCTOBER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7669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4254A2BC-0B1F-2B48-81D8-DD47EFEDA0D6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CA92FF25-B30A-BC4E-A803-6B14C152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436873" y="2262299"/>
            <a:ext cx="550668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400" b="1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HIGHEST-RATED QUESTIONS 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at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BU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level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that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represent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cross-cutting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strengths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leverage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  <a:endParaRPr lang="es-CL" sz="14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BA7C83-BA32-394E-9098-CBBCB0B64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233426"/>
              </p:ext>
            </p:extLst>
          </p:nvPr>
        </p:nvGraphicFramePr>
        <p:xfrm>
          <a:off x="1086787" y="3026028"/>
          <a:ext cx="10206855" cy="205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285">
                  <a:extLst>
                    <a:ext uri="{9D8B030D-6E8A-4147-A177-3AD203B41FA5}">
                      <a16:colId xmlns:a16="http://schemas.microsoft.com/office/drawing/2014/main" val="3791886989"/>
                    </a:ext>
                  </a:extLst>
                </a:gridCol>
                <a:gridCol w="3402285">
                  <a:extLst>
                    <a:ext uri="{9D8B030D-6E8A-4147-A177-3AD203B41FA5}">
                      <a16:colId xmlns:a16="http://schemas.microsoft.com/office/drawing/2014/main" val="3915294236"/>
                    </a:ext>
                  </a:extLst>
                </a:gridCol>
                <a:gridCol w="3402285">
                  <a:extLst>
                    <a:ext uri="{9D8B030D-6E8A-4147-A177-3AD203B41FA5}">
                      <a16:colId xmlns:a16="http://schemas.microsoft.com/office/drawing/2014/main" val="2296799445"/>
                    </a:ext>
                  </a:extLst>
                </a:gridCol>
              </a:tblGrid>
              <a:tr h="567404"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VALUE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STATEMENT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FAVORABILIDAD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7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7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5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2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78368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215999C2-B469-AED3-8767-1219F2AE7643}"/>
              </a:ext>
            </a:extLst>
          </p:cNvPr>
          <p:cNvSpPr txBox="1">
            <a:spLocks/>
          </p:cNvSpPr>
          <p:nvPr/>
        </p:nvSpPr>
        <p:spPr>
          <a:xfrm>
            <a:off x="1086787" y="768436"/>
            <a:ext cx="7462210" cy="5950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4000" b="1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GENERAL OVERVIEW OF BU</a:t>
            </a:r>
            <a:endParaRPr lang="es-CL" sz="4000" b="1" spc="-1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BAC822-E052-FD5F-E9AA-3BD09A4059A0}"/>
              </a:ext>
            </a:extLst>
          </p:cNvPr>
          <p:cNvSpPr txBox="1"/>
          <p:nvPr/>
        </p:nvSpPr>
        <p:spPr>
          <a:xfrm>
            <a:off x="1086787" y="1368846"/>
            <a:ext cx="431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MEASUREMENT SEPTEMBER-OCTOBER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39402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436873" y="2262299"/>
            <a:ext cx="550668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Statements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that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have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seen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1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MOST IMPROVEMENT 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in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their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evaluation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compared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2022 and </a:t>
            </a:r>
            <a:r>
              <a:rPr lang="es-CL" sz="1400" b="1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STRENGTHEN US 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as a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team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BA7C83-BA32-394E-9098-CBBCB0B64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729419"/>
              </p:ext>
            </p:extLst>
          </p:nvPr>
        </p:nvGraphicFramePr>
        <p:xfrm>
          <a:off x="1086787" y="3026028"/>
          <a:ext cx="10206855" cy="205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659">
                  <a:extLst>
                    <a:ext uri="{9D8B030D-6E8A-4147-A177-3AD203B41FA5}">
                      <a16:colId xmlns:a16="http://schemas.microsoft.com/office/drawing/2014/main" val="3791886989"/>
                    </a:ext>
                  </a:extLst>
                </a:gridCol>
                <a:gridCol w="5068388">
                  <a:extLst>
                    <a:ext uri="{9D8B030D-6E8A-4147-A177-3AD203B41FA5}">
                      <a16:colId xmlns:a16="http://schemas.microsoft.com/office/drawing/2014/main" val="3915294236"/>
                    </a:ext>
                  </a:extLst>
                </a:gridCol>
                <a:gridCol w="1058092">
                  <a:extLst>
                    <a:ext uri="{9D8B030D-6E8A-4147-A177-3AD203B41FA5}">
                      <a16:colId xmlns:a16="http://schemas.microsoft.com/office/drawing/2014/main" val="229679944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853985289"/>
                    </a:ext>
                  </a:extLst>
                </a:gridCol>
                <a:gridCol w="1574876">
                  <a:extLst>
                    <a:ext uri="{9D8B030D-6E8A-4147-A177-3AD203B41FA5}">
                      <a16:colId xmlns:a16="http://schemas.microsoft.com/office/drawing/2014/main" val="3296403954"/>
                    </a:ext>
                  </a:extLst>
                </a:gridCol>
              </a:tblGrid>
              <a:tr h="567404"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VALUE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STATEMENT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EC 2022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EC 2023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DIFFERENCE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7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7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5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2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78368"/>
                  </a:ext>
                </a:extLst>
              </a:tr>
            </a:tbl>
          </a:graphicData>
        </a:graphic>
      </p:graphicFrame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5D45FC74-7F84-3545-A35A-BB8C77186781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782C7BE-DA2E-044C-B391-F0AA31504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882A0DDB-C4D7-9D55-DF64-F01EBF2FF940}"/>
              </a:ext>
            </a:extLst>
          </p:cNvPr>
          <p:cNvSpPr txBox="1">
            <a:spLocks/>
          </p:cNvSpPr>
          <p:nvPr/>
        </p:nvSpPr>
        <p:spPr>
          <a:xfrm>
            <a:off x="1086787" y="768436"/>
            <a:ext cx="7462210" cy="5950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4000" b="1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GENERAL OVERVIEW OF BU</a:t>
            </a:r>
            <a:endParaRPr lang="es-CL" sz="4000" b="1" spc="-1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8EA2B3-89BE-2DFF-D005-3D3B0112B0DC}"/>
              </a:ext>
            </a:extLst>
          </p:cNvPr>
          <p:cNvSpPr txBox="1"/>
          <p:nvPr/>
        </p:nvSpPr>
        <p:spPr>
          <a:xfrm>
            <a:off x="1086787" y="1368846"/>
            <a:ext cx="431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MEASUREMENT SEPTEMBER-OCTOBER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52768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4254A2BC-0B1F-2B48-81D8-DD47EFEDA0D6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CA92FF25-B30A-BC4E-A803-6B14C152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436873" y="2262299"/>
            <a:ext cx="550668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400" b="1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LOWEST-RATED QUESTIONS 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at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BU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level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that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represent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cross-cutting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strengths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leverage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  <a:endParaRPr lang="es-CL" sz="14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BA7C83-BA32-394E-9098-CBBCB0B64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525699"/>
              </p:ext>
            </p:extLst>
          </p:nvPr>
        </p:nvGraphicFramePr>
        <p:xfrm>
          <a:off x="1086787" y="3026028"/>
          <a:ext cx="10206855" cy="205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285">
                  <a:extLst>
                    <a:ext uri="{9D8B030D-6E8A-4147-A177-3AD203B41FA5}">
                      <a16:colId xmlns:a16="http://schemas.microsoft.com/office/drawing/2014/main" val="3791886989"/>
                    </a:ext>
                  </a:extLst>
                </a:gridCol>
                <a:gridCol w="3402285">
                  <a:extLst>
                    <a:ext uri="{9D8B030D-6E8A-4147-A177-3AD203B41FA5}">
                      <a16:colId xmlns:a16="http://schemas.microsoft.com/office/drawing/2014/main" val="3915294236"/>
                    </a:ext>
                  </a:extLst>
                </a:gridCol>
                <a:gridCol w="3402285">
                  <a:extLst>
                    <a:ext uri="{9D8B030D-6E8A-4147-A177-3AD203B41FA5}">
                      <a16:colId xmlns:a16="http://schemas.microsoft.com/office/drawing/2014/main" val="2296799445"/>
                    </a:ext>
                  </a:extLst>
                </a:gridCol>
              </a:tblGrid>
              <a:tr h="567404"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VALUE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STATEMENT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FAVORABILITY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7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7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5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2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78368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616D0058-674B-563B-4179-C8BEAA05796A}"/>
              </a:ext>
            </a:extLst>
          </p:cNvPr>
          <p:cNvSpPr txBox="1">
            <a:spLocks/>
          </p:cNvSpPr>
          <p:nvPr/>
        </p:nvSpPr>
        <p:spPr>
          <a:xfrm>
            <a:off x="1086787" y="768436"/>
            <a:ext cx="7462210" cy="5950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4000" b="1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GENERAL OVERVIEW OF BU</a:t>
            </a:r>
            <a:endParaRPr lang="es-CL" sz="4000" b="1" spc="-1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45B208-EE97-9904-52E7-68327B0D3F05}"/>
              </a:ext>
            </a:extLst>
          </p:cNvPr>
          <p:cNvSpPr txBox="1"/>
          <p:nvPr/>
        </p:nvSpPr>
        <p:spPr>
          <a:xfrm>
            <a:off x="1086787" y="1368846"/>
            <a:ext cx="431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MEASUREMENT SEPTEMBER-OCTOBER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3143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176337" y="2262299"/>
            <a:ext cx="6323798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Statements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that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have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seen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1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 MOST DECREASE 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in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their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evaluation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compared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2022, and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that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we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need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1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UNDERSTAND AND WORK ON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endParaRPr lang="es-CL" sz="14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BA7C83-BA32-394E-9098-CBBCB0B64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490168"/>
              </p:ext>
            </p:extLst>
          </p:nvPr>
        </p:nvGraphicFramePr>
        <p:xfrm>
          <a:off x="1086787" y="3026028"/>
          <a:ext cx="10206855" cy="205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659">
                  <a:extLst>
                    <a:ext uri="{9D8B030D-6E8A-4147-A177-3AD203B41FA5}">
                      <a16:colId xmlns:a16="http://schemas.microsoft.com/office/drawing/2014/main" val="3791886989"/>
                    </a:ext>
                  </a:extLst>
                </a:gridCol>
                <a:gridCol w="5068388">
                  <a:extLst>
                    <a:ext uri="{9D8B030D-6E8A-4147-A177-3AD203B41FA5}">
                      <a16:colId xmlns:a16="http://schemas.microsoft.com/office/drawing/2014/main" val="3915294236"/>
                    </a:ext>
                  </a:extLst>
                </a:gridCol>
                <a:gridCol w="1058092">
                  <a:extLst>
                    <a:ext uri="{9D8B030D-6E8A-4147-A177-3AD203B41FA5}">
                      <a16:colId xmlns:a16="http://schemas.microsoft.com/office/drawing/2014/main" val="229679944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853985289"/>
                    </a:ext>
                  </a:extLst>
                </a:gridCol>
                <a:gridCol w="1574876">
                  <a:extLst>
                    <a:ext uri="{9D8B030D-6E8A-4147-A177-3AD203B41FA5}">
                      <a16:colId xmlns:a16="http://schemas.microsoft.com/office/drawing/2014/main" val="3296403954"/>
                    </a:ext>
                  </a:extLst>
                </a:gridCol>
              </a:tblGrid>
              <a:tr h="567404"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VALUE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STATEMENT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EC 2022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EC 2023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DIFFERENCE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7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7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5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2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78368"/>
                  </a:ext>
                </a:extLst>
              </a:tr>
            </a:tbl>
          </a:graphicData>
        </a:graphic>
      </p:graphicFrame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5D45FC74-7F84-3545-A35A-BB8C77186781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782C7BE-DA2E-044C-B391-F0AA31504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231CA188-6A66-AEE4-E2A3-F3078DBE31E8}"/>
              </a:ext>
            </a:extLst>
          </p:cNvPr>
          <p:cNvSpPr txBox="1">
            <a:spLocks/>
          </p:cNvSpPr>
          <p:nvPr/>
        </p:nvSpPr>
        <p:spPr>
          <a:xfrm>
            <a:off x="1086787" y="768436"/>
            <a:ext cx="7462210" cy="5950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4000" b="1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GENERAL OVERVIEW OF BU</a:t>
            </a:r>
            <a:endParaRPr lang="es-CL" sz="4000" b="1" spc="-1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6C3603-2608-C242-95B2-3B6389805BA8}"/>
              </a:ext>
            </a:extLst>
          </p:cNvPr>
          <p:cNvSpPr txBox="1"/>
          <p:nvPr/>
        </p:nvSpPr>
        <p:spPr>
          <a:xfrm>
            <a:off x="1086787" y="1368846"/>
            <a:ext cx="431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MEASUREMENT SEPTEMBER-OCTOBER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1490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99031F4C-7F89-E244-9B53-C3461B4A5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629" y="2769683"/>
            <a:ext cx="10169014" cy="864863"/>
          </a:xfrm>
        </p:spPr>
        <p:txBody>
          <a:bodyPr anchor="ctr">
            <a:noAutofit/>
          </a:bodyPr>
          <a:lstStyle/>
          <a:p>
            <a:r>
              <a:rPr lang="es-CL" sz="4800" b="1" spc="-15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Key </a:t>
            </a:r>
            <a:r>
              <a:rPr lang="es-CL" sz="4800" b="1" spc="-150" dirty="0" err="1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team</a:t>
            </a:r>
            <a:r>
              <a:rPr lang="es-CL" sz="4800" b="1" spc="-15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es-CL" sz="4800" b="1" spc="-150" dirty="0" err="1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results</a:t>
            </a:r>
            <a:r>
              <a:rPr lang="es-CL" sz="4800" b="1" spc="-15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X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DA90365-4219-124D-AC14-64720EF7BC81}"/>
              </a:ext>
            </a:extLst>
          </p:cNvPr>
          <p:cNvSpPr txBox="1">
            <a:spLocks/>
          </p:cNvSpPr>
          <p:nvPr/>
        </p:nvSpPr>
        <p:spPr>
          <a:xfrm>
            <a:off x="1124629" y="1904820"/>
            <a:ext cx="10169014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CL" sz="4400" b="1" spc="-150" dirty="0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Key </a:t>
            </a:r>
            <a:r>
              <a:rPr lang="es-CL" sz="4400" b="1" spc="-150" dirty="0" err="1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teams</a:t>
            </a:r>
            <a:r>
              <a:rPr lang="es-CL" sz="4400" b="1" spc="-150" dirty="0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es-CL" sz="4400" b="1" spc="-150" dirty="0" err="1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results</a:t>
            </a:r>
            <a:r>
              <a:rPr lang="es-CL" sz="4400" b="1" spc="-150" dirty="0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X</a:t>
            </a:r>
            <a:endParaRPr kumimoji="0" lang="es-CL" sz="4400" b="1" i="0" u="none" strike="noStrike" kern="1200" cap="none" spc="-150" normalizeH="0" baseline="0" noProof="0" dirty="0">
              <a:ln>
                <a:solidFill>
                  <a:prstClr val="white">
                    <a:alpha val="20000"/>
                  </a:prstClr>
                </a:solidFill>
              </a:ln>
              <a:noFill/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6EF4FA5-9963-6940-AAF8-FB68FD76D7F3}"/>
              </a:ext>
            </a:extLst>
          </p:cNvPr>
          <p:cNvSpPr txBox="1">
            <a:spLocks/>
          </p:cNvSpPr>
          <p:nvPr/>
        </p:nvSpPr>
        <p:spPr>
          <a:xfrm>
            <a:off x="1124629" y="3634546"/>
            <a:ext cx="10169014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CL" sz="4400" b="1" spc="-150" dirty="0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Key </a:t>
            </a:r>
            <a:r>
              <a:rPr lang="es-CL" sz="4400" b="1" spc="-150" dirty="0" err="1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teams</a:t>
            </a:r>
            <a:r>
              <a:rPr lang="es-CL" sz="4400" b="1" spc="-150" dirty="0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es-CL" sz="4400" b="1" spc="-150" dirty="0" err="1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results</a:t>
            </a:r>
            <a:r>
              <a:rPr lang="es-CL" sz="4400" b="1" spc="-150" dirty="0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X</a:t>
            </a:r>
            <a:endParaRPr kumimoji="0" lang="es-CL" sz="4400" b="1" i="0" u="none" strike="noStrike" kern="1200" cap="none" spc="-150" normalizeH="0" baseline="0" noProof="0" dirty="0">
              <a:ln>
                <a:solidFill>
                  <a:prstClr val="white">
                    <a:alpha val="20000"/>
                  </a:prstClr>
                </a:solidFill>
              </a:ln>
              <a:noFill/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F2ADF74-2732-4D49-9E8A-DD4362BEBA0F}"/>
              </a:ext>
            </a:extLst>
          </p:cNvPr>
          <p:cNvSpPr txBox="1">
            <a:spLocks/>
          </p:cNvSpPr>
          <p:nvPr/>
        </p:nvSpPr>
        <p:spPr>
          <a:xfrm>
            <a:off x="1124629" y="1135534"/>
            <a:ext cx="10169014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CL" sz="4400" b="1" spc="-150" dirty="0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Key </a:t>
            </a:r>
            <a:r>
              <a:rPr lang="es-CL" sz="4400" b="1" spc="-150" dirty="0" err="1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teams</a:t>
            </a:r>
            <a:r>
              <a:rPr lang="es-CL" sz="4400" b="1" spc="-150" dirty="0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es-CL" sz="4400" b="1" spc="-150" dirty="0" err="1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results</a:t>
            </a:r>
            <a:r>
              <a:rPr lang="es-CL" sz="4400" b="1" spc="-150" dirty="0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X</a:t>
            </a:r>
            <a:endParaRPr kumimoji="0" lang="es-CL" sz="4400" b="1" i="0" u="none" strike="noStrike" kern="1200" cap="none" spc="-150" normalizeH="0" baseline="0" noProof="0" dirty="0">
              <a:ln>
                <a:solidFill>
                  <a:prstClr val="white">
                    <a:alpha val="20000"/>
                  </a:prstClr>
                </a:solidFill>
              </a:ln>
              <a:noFill/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8D9A91BC-B6E3-3740-89AC-D4959A34B2E2}"/>
              </a:ext>
            </a:extLst>
          </p:cNvPr>
          <p:cNvSpPr txBox="1">
            <a:spLocks/>
          </p:cNvSpPr>
          <p:nvPr/>
        </p:nvSpPr>
        <p:spPr>
          <a:xfrm>
            <a:off x="1124629" y="337117"/>
            <a:ext cx="10169014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CL" sz="4400" b="1" spc="-150" dirty="0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Key </a:t>
            </a:r>
            <a:r>
              <a:rPr lang="es-CL" sz="4400" b="1" spc="-150" dirty="0" err="1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teams</a:t>
            </a:r>
            <a:r>
              <a:rPr lang="es-CL" sz="4400" b="1" spc="-150" dirty="0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es-CL" sz="4400" b="1" spc="-150" dirty="0" err="1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results</a:t>
            </a:r>
            <a:r>
              <a:rPr lang="es-CL" sz="4400" b="1" spc="-150" dirty="0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X</a:t>
            </a:r>
            <a:endParaRPr kumimoji="0" lang="es-CL" sz="4400" b="1" i="0" u="none" strike="noStrike" kern="1200" cap="none" spc="-150" normalizeH="0" baseline="0" noProof="0" dirty="0">
              <a:ln>
                <a:solidFill>
                  <a:prstClr val="white">
                    <a:alpha val="20000"/>
                  </a:prstClr>
                </a:solidFill>
              </a:ln>
              <a:noFill/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DDA3CEAD-EC12-DE46-B9EC-D26AFE09B475}"/>
              </a:ext>
            </a:extLst>
          </p:cNvPr>
          <p:cNvSpPr txBox="1">
            <a:spLocks/>
          </p:cNvSpPr>
          <p:nvPr/>
        </p:nvSpPr>
        <p:spPr>
          <a:xfrm>
            <a:off x="1124629" y="4403832"/>
            <a:ext cx="10169014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CL" sz="4400" b="1" spc="-150" dirty="0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Key </a:t>
            </a:r>
            <a:r>
              <a:rPr lang="es-CL" sz="4400" b="1" spc="-150" dirty="0" err="1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teams</a:t>
            </a:r>
            <a:r>
              <a:rPr lang="es-CL" sz="4400" b="1" spc="-150" dirty="0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es-CL" sz="4400" b="1" spc="-150" dirty="0" err="1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results</a:t>
            </a:r>
            <a:r>
              <a:rPr lang="es-CL" sz="4400" b="1" spc="-150" dirty="0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X</a:t>
            </a:r>
            <a:endParaRPr kumimoji="0" lang="es-CL" sz="4400" b="1" i="0" u="none" strike="noStrike" kern="1200" cap="none" spc="-150" normalizeH="0" baseline="0" noProof="0" dirty="0">
              <a:ln>
                <a:solidFill>
                  <a:prstClr val="white">
                    <a:alpha val="20000"/>
                  </a:prstClr>
                </a:solidFill>
              </a:ln>
              <a:noFill/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DD39C894-D2E7-1145-BD21-C5AE676091A3}"/>
              </a:ext>
            </a:extLst>
          </p:cNvPr>
          <p:cNvSpPr txBox="1">
            <a:spLocks/>
          </p:cNvSpPr>
          <p:nvPr/>
        </p:nvSpPr>
        <p:spPr>
          <a:xfrm>
            <a:off x="1124629" y="5188108"/>
            <a:ext cx="10169014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CL" sz="4400" b="1" spc="-150" dirty="0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Key </a:t>
            </a:r>
            <a:r>
              <a:rPr lang="es-CL" sz="4400" b="1" spc="-150" dirty="0" err="1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teams</a:t>
            </a:r>
            <a:r>
              <a:rPr lang="es-CL" sz="4400" b="1" spc="-150" dirty="0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es-CL" sz="4400" b="1" spc="-150" dirty="0" err="1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results</a:t>
            </a:r>
            <a:r>
              <a:rPr lang="es-CL" sz="4400" b="1" spc="-150" dirty="0">
                <a:ln>
                  <a:solidFill>
                    <a:prstClr val="white">
                      <a:alpha val="20000"/>
                    </a:prst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X</a:t>
            </a:r>
            <a:endParaRPr kumimoji="0" lang="es-CL" sz="4400" b="1" i="0" u="none" strike="noStrike" kern="1200" cap="none" spc="-150" normalizeH="0" baseline="0" noProof="0" dirty="0">
              <a:ln>
                <a:solidFill>
                  <a:prstClr val="white">
                    <a:alpha val="20000"/>
                  </a:prstClr>
                </a:solidFill>
              </a:ln>
              <a:noFill/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24789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>
            <a:extLst>
              <a:ext uri="{FF2B5EF4-FFF2-40B4-BE49-F238E27FC236}">
                <a16:creationId xmlns:a16="http://schemas.microsoft.com/office/drawing/2014/main" id="{EC44E4FA-C62B-654F-99A0-CAA0B95F2374}"/>
              </a:ext>
            </a:extLst>
          </p:cNvPr>
          <p:cNvSpPr/>
          <p:nvPr/>
        </p:nvSpPr>
        <p:spPr>
          <a:xfrm>
            <a:off x="4385080" y="4884773"/>
            <a:ext cx="3421841" cy="807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It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degree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of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commitment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that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employees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feel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help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company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achieve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its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goals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(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pride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motivation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go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beyond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intention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stay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and personal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fulfillment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)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F286C75-8B50-9D4A-97A9-38E50563FA48}"/>
              </a:ext>
            </a:extLst>
          </p:cNvPr>
          <p:cNvSpPr/>
          <p:nvPr/>
        </p:nvSpPr>
        <p:spPr>
          <a:xfrm>
            <a:off x="1752652" y="3772447"/>
            <a:ext cx="1341522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PARTICIPATION</a:t>
            </a:r>
            <a:b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</a:t>
            </a:r>
          </a:p>
        </p:txBody>
      </p:sp>
      <p:sp>
        <p:nvSpPr>
          <p:cNvPr id="65" name="Título 1">
            <a:extLst>
              <a:ext uri="{FF2B5EF4-FFF2-40B4-BE49-F238E27FC236}">
                <a16:creationId xmlns:a16="http://schemas.microsoft.com/office/drawing/2014/main" id="{4948139E-6AC3-3242-9D1A-AAC8BF19A388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000" b="1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MAIN TEAM RESULTS X</a:t>
            </a:r>
            <a:endParaRPr kumimoji="0" lang="es-CL" sz="4000" b="1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4254A2BC-0B1F-2B48-81D8-DD47EFEDA0D6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CA92FF25-B30A-BC4E-A803-6B14C152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7952739" y="4884772"/>
            <a:ext cx="3421841" cy="1127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Employee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Net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Promoter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Score (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eNPS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) score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represents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how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likely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employees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are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recommend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working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at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organization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It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calculated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by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subtracting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percentage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of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detractors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from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percentage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of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promoters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Arco 1">
            <a:extLst>
              <a:ext uri="{FF2B5EF4-FFF2-40B4-BE49-F238E27FC236}">
                <a16:creationId xmlns:a16="http://schemas.microsoft.com/office/drawing/2014/main" id="{B3B9C89D-3DBA-2442-87AD-42BB8F81C1B2}"/>
              </a:ext>
            </a:extLst>
          </p:cNvPr>
          <p:cNvSpPr/>
          <p:nvPr/>
        </p:nvSpPr>
        <p:spPr>
          <a:xfrm>
            <a:off x="1374818" y="2413676"/>
            <a:ext cx="2307046" cy="2307046"/>
          </a:xfrm>
          <a:prstGeom prst="arc">
            <a:avLst>
              <a:gd name="adj1" fmla="val 16200000"/>
              <a:gd name="adj2" fmla="val 21503142"/>
            </a:avLst>
          </a:prstGeom>
          <a:ln w="76200" cap="rnd">
            <a:solidFill>
              <a:srgbClr val="DD0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Arco 47">
            <a:extLst>
              <a:ext uri="{FF2B5EF4-FFF2-40B4-BE49-F238E27FC236}">
                <a16:creationId xmlns:a16="http://schemas.microsoft.com/office/drawing/2014/main" id="{08938F83-73B1-0B46-9F63-69B948326CF4}"/>
              </a:ext>
            </a:extLst>
          </p:cNvPr>
          <p:cNvSpPr/>
          <p:nvPr/>
        </p:nvSpPr>
        <p:spPr>
          <a:xfrm>
            <a:off x="4942477" y="2413676"/>
            <a:ext cx="2307046" cy="2307046"/>
          </a:xfrm>
          <a:prstGeom prst="arc">
            <a:avLst>
              <a:gd name="adj1" fmla="val 16200000"/>
              <a:gd name="adj2" fmla="val 5591121"/>
            </a:avLst>
          </a:prstGeom>
          <a:ln w="76200" cap="rnd">
            <a:solidFill>
              <a:srgbClr val="7CD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Arco 49">
            <a:extLst>
              <a:ext uri="{FF2B5EF4-FFF2-40B4-BE49-F238E27FC236}">
                <a16:creationId xmlns:a16="http://schemas.microsoft.com/office/drawing/2014/main" id="{61D7EA13-ACFC-9646-82F5-92C42A525934}"/>
              </a:ext>
            </a:extLst>
          </p:cNvPr>
          <p:cNvSpPr/>
          <p:nvPr/>
        </p:nvSpPr>
        <p:spPr>
          <a:xfrm>
            <a:off x="8510136" y="2413676"/>
            <a:ext cx="2307046" cy="2307046"/>
          </a:xfrm>
          <a:prstGeom prst="arc">
            <a:avLst>
              <a:gd name="adj1" fmla="val 16200000"/>
              <a:gd name="adj2" fmla="val 10815232"/>
            </a:avLst>
          </a:prstGeom>
          <a:ln w="76200" cap="rnd">
            <a:solidFill>
              <a:srgbClr val="194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id="{B3ED4C1B-CFE1-7D4F-B307-002A3A08AEF9}"/>
              </a:ext>
            </a:extLst>
          </p:cNvPr>
          <p:cNvSpPr txBox="1">
            <a:spLocks/>
          </p:cNvSpPr>
          <p:nvPr/>
        </p:nvSpPr>
        <p:spPr>
          <a:xfrm>
            <a:off x="1441317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spc="-150" dirty="0" err="1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E13DAB49-406F-2F44-B450-972E54B934AC}"/>
              </a:ext>
            </a:extLst>
          </p:cNvPr>
          <p:cNvSpPr txBox="1">
            <a:spLocks/>
          </p:cNvSpPr>
          <p:nvPr/>
        </p:nvSpPr>
        <p:spPr>
          <a:xfrm>
            <a:off x="5008976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 err="1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64" name="Título 1">
            <a:extLst>
              <a:ext uri="{FF2B5EF4-FFF2-40B4-BE49-F238E27FC236}">
                <a16:creationId xmlns:a16="http://schemas.microsoft.com/office/drawing/2014/main" id="{1337E7B8-9531-0A4B-9E03-CB80224137AA}"/>
              </a:ext>
            </a:extLst>
          </p:cNvPr>
          <p:cNvSpPr txBox="1">
            <a:spLocks/>
          </p:cNvSpPr>
          <p:nvPr/>
        </p:nvSpPr>
        <p:spPr>
          <a:xfrm>
            <a:off x="8576635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 err="1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C00219BD-75BB-EB43-9783-E43C4748B15D}"/>
              </a:ext>
            </a:extLst>
          </p:cNvPr>
          <p:cNvSpPr/>
          <p:nvPr/>
        </p:nvSpPr>
        <p:spPr>
          <a:xfrm>
            <a:off x="5271951" y="3713591"/>
            <a:ext cx="1468222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ENGAGEMENT</a:t>
            </a:r>
            <a:b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CL" sz="1200" dirty="0">
                <a:solidFill>
                  <a:srgbClr val="3E3E3E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ENGAGEMENT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dirty="0">
                <a:solidFill>
                  <a:srgbClr val="3E3E3E"/>
                </a:solidFill>
                <a:latin typeface="Open Sans Light" panose="020B03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D8CE01C0-AB23-A147-A033-DE1591F89888}"/>
              </a:ext>
            </a:extLst>
          </p:cNvPr>
          <p:cNvSpPr/>
          <p:nvPr/>
        </p:nvSpPr>
        <p:spPr>
          <a:xfrm>
            <a:off x="9133136" y="3772446"/>
            <a:ext cx="920444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eNPS</a:t>
            </a:r>
            <a:b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THE BU</a:t>
            </a:r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D55198B0-7A45-5445-9C99-96558283F797}"/>
              </a:ext>
            </a:extLst>
          </p:cNvPr>
          <p:cNvSpPr>
            <a:spLocks noChangeAspect="1"/>
          </p:cNvSpPr>
          <p:nvPr/>
        </p:nvSpPr>
        <p:spPr>
          <a:xfrm rot="16200000">
            <a:off x="10011902" y="2133812"/>
            <a:ext cx="951026" cy="951026"/>
          </a:xfrm>
          <a:prstGeom prst="ellipse">
            <a:avLst/>
          </a:prstGeom>
          <a:gradFill>
            <a:gsLst>
              <a:gs pos="0">
                <a:srgbClr val="1946B9"/>
              </a:gs>
              <a:gs pos="100000">
                <a:srgbClr val="1946B9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21AC89FA-A7DC-3843-B434-5B815085228A}"/>
              </a:ext>
            </a:extLst>
          </p:cNvPr>
          <p:cNvSpPr>
            <a:spLocks noChangeAspect="1"/>
          </p:cNvSpPr>
          <p:nvPr/>
        </p:nvSpPr>
        <p:spPr>
          <a:xfrm rot="16200000">
            <a:off x="6400686" y="2133812"/>
            <a:ext cx="951026" cy="951026"/>
          </a:xfrm>
          <a:prstGeom prst="ellipse">
            <a:avLst/>
          </a:prstGeom>
          <a:gradFill>
            <a:gsLst>
              <a:gs pos="0">
                <a:srgbClr val="7CD21F"/>
              </a:gs>
              <a:gs pos="100000">
                <a:srgbClr val="7CD21F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4A7CFB10-96CE-1D46-B295-826DDAAF6571}"/>
              </a:ext>
            </a:extLst>
          </p:cNvPr>
          <p:cNvSpPr/>
          <p:nvPr/>
        </p:nvSpPr>
        <p:spPr>
          <a:xfrm rot="2700000">
            <a:off x="2895281" y="2140244"/>
            <a:ext cx="939246" cy="939246"/>
          </a:xfrm>
          <a:prstGeom prst="ellipse">
            <a:avLst/>
          </a:prstGeom>
          <a:gradFill>
            <a:gsLst>
              <a:gs pos="0">
                <a:srgbClr val="DD0055">
                  <a:lumMod val="70000"/>
                </a:srgbClr>
              </a:gs>
              <a:gs pos="100000">
                <a:srgbClr val="DD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756872CB-DDE3-914D-BCA7-7C0A3312A521}"/>
              </a:ext>
            </a:extLst>
          </p:cNvPr>
          <p:cNvSpPr/>
          <p:nvPr/>
        </p:nvSpPr>
        <p:spPr>
          <a:xfrm>
            <a:off x="2864373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6E734327-5D0B-3440-AF61-4A789C64A1DB}"/>
              </a:ext>
            </a:extLst>
          </p:cNvPr>
          <p:cNvSpPr/>
          <p:nvPr/>
        </p:nvSpPr>
        <p:spPr>
          <a:xfrm>
            <a:off x="6373383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A0E5E1C6-95A0-5B40-8328-BA8F19CA8313}"/>
              </a:ext>
            </a:extLst>
          </p:cNvPr>
          <p:cNvSpPr/>
          <p:nvPr/>
        </p:nvSpPr>
        <p:spPr>
          <a:xfrm>
            <a:off x="9986884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E9D4E8-B09A-7F9C-E0E4-5241D6BF37D9}"/>
              </a:ext>
            </a:extLst>
          </p:cNvPr>
          <p:cNvSpPr txBox="1"/>
          <p:nvPr/>
        </p:nvSpPr>
        <p:spPr>
          <a:xfrm>
            <a:off x="1086787" y="1368846"/>
            <a:ext cx="431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MEASUREMENT SEPTEMBER-OCTOBER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87277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F286C75-8B50-9D4A-97A9-38E50563FA48}"/>
              </a:ext>
            </a:extLst>
          </p:cNvPr>
          <p:cNvSpPr/>
          <p:nvPr/>
        </p:nvSpPr>
        <p:spPr>
          <a:xfrm>
            <a:off x="1231807" y="3772446"/>
            <a:ext cx="1285929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WE FEEL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ENTHUSIASTIC</a:t>
            </a:r>
            <a:endParaRPr kumimoji="0" lang="es-CL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4254A2BC-0B1F-2B48-81D8-DD47EFEDA0D6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CA92FF25-B30A-BC4E-A803-6B14C152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342660" y="4884772"/>
            <a:ext cx="611039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%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of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individuals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who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indicated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one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of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following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emotions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(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enthusiasm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tranquility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nervousness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or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disappointment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) as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predominant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one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in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their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work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over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last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month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Arco 1">
            <a:extLst>
              <a:ext uri="{FF2B5EF4-FFF2-40B4-BE49-F238E27FC236}">
                <a16:creationId xmlns:a16="http://schemas.microsoft.com/office/drawing/2014/main" id="{B3B9C89D-3DBA-2442-87AD-42BB8F81C1B2}"/>
              </a:ext>
            </a:extLst>
          </p:cNvPr>
          <p:cNvSpPr/>
          <p:nvPr/>
        </p:nvSpPr>
        <p:spPr>
          <a:xfrm>
            <a:off x="826178" y="2413676"/>
            <a:ext cx="2307046" cy="2307046"/>
          </a:xfrm>
          <a:prstGeom prst="arc">
            <a:avLst>
              <a:gd name="adj1" fmla="val 16200000"/>
              <a:gd name="adj2" fmla="val 43561"/>
            </a:avLst>
          </a:prstGeom>
          <a:ln w="76200" cap="rnd">
            <a:solidFill>
              <a:srgbClr val="DD0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Arco 47">
            <a:extLst>
              <a:ext uri="{FF2B5EF4-FFF2-40B4-BE49-F238E27FC236}">
                <a16:creationId xmlns:a16="http://schemas.microsoft.com/office/drawing/2014/main" id="{08938F83-73B1-0B46-9F63-69B948326CF4}"/>
              </a:ext>
            </a:extLst>
          </p:cNvPr>
          <p:cNvSpPr/>
          <p:nvPr/>
        </p:nvSpPr>
        <p:spPr>
          <a:xfrm>
            <a:off x="3559238" y="2413676"/>
            <a:ext cx="2307046" cy="2307046"/>
          </a:xfrm>
          <a:prstGeom prst="arc">
            <a:avLst>
              <a:gd name="adj1" fmla="val 16200000"/>
              <a:gd name="adj2" fmla="val 5450034"/>
            </a:avLst>
          </a:prstGeom>
          <a:ln w="76200" cap="rnd">
            <a:solidFill>
              <a:srgbClr val="7CD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Arco 49">
            <a:extLst>
              <a:ext uri="{FF2B5EF4-FFF2-40B4-BE49-F238E27FC236}">
                <a16:creationId xmlns:a16="http://schemas.microsoft.com/office/drawing/2014/main" id="{61D7EA13-ACFC-9646-82F5-92C42A525934}"/>
              </a:ext>
            </a:extLst>
          </p:cNvPr>
          <p:cNvSpPr/>
          <p:nvPr/>
        </p:nvSpPr>
        <p:spPr>
          <a:xfrm>
            <a:off x="6295891" y="2413676"/>
            <a:ext cx="2307046" cy="2307046"/>
          </a:xfrm>
          <a:prstGeom prst="arc">
            <a:avLst>
              <a:gd name="adj1" fmla="val 16200000"/>
              <a:gd name="adj2" fmla="val 10815232"/>
            </a:avLst>
          </a:prstGeom>
          <a:ln w="76200" cap="rnd">
            <a:solidFill>
              <a:srgbClr val="194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id="{B3ED4C1B-CFE1-7D4F-B307-002A3A08AEF9}"/>
              </a:ext>
            </a:extLst>
          </p:cNvPr>
          <p:cNvSpPr txBox="1">
            <a:spLocks/>
          </p:cNvSpPr>
          <p:nvPr/>
        </p:nvSpPr>
        <p:spPr>
          <a:xfrm>
            <a:off x="892677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 err="1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E13DAB49-406F-2F44-B450-972E54B934AC}"/>
              </a:ext>
            </a:extLst>
          </p:cNvPr>
          <p:cNvSpPr txBox="1">
            <a:spLocks/>
          </p:cNvSpPr>
          <p:nvPr/>
        </p:nvSpPr>
        <p:spPr>
          <a:xfrm>
            <a:off x="3625737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 err="1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64" name="Título 1">
            <a:extLst>
              <a:ext uri="{FF2B5EF4-FFF2-40B4-BE49-F238E27FC236}">
                <a16:creationId xmlns:a16="http://schemas.microsoft.com/office/drawing/2014/main" id="{1337E7B8-9531-0A4B-9E03-CB80224137AA}"/>
              </a:ext>
            </a:extLst>
          </p:cNvPr>
          <p:cNvSpPr txBox="1">
            <a:spLocks/>
          </p:cNvSpPr>
          <p:nvPr/>
        </p:nvSpPr>
        <p:spPr>
          <a:xfrm>
            <a:off x="6362390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 err="1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C00219BD-75BB-EB43-9783-E43C4748B15D}"/>
              </a:ext>
            </a:extLst>
          </p:cNvPr>
          <p:cNvSpPr/>
          <p:nvPr/>
        </p:nvSpPr>
        <p:spPr>
          <a:xfrm>
            <a:off x="4165803" y="3805924"/>
            <a:ext cx="914033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WE FEEL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PEACEFUL</a:t>
            </a:r>
            <a:endParaRPr kumimoji="0" lang="es-CL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D8CE01C0-AB23-A147-A033-DE1591F89888}"/>
              </a:ext>
            </a:extLst>
          </p:cNvPr>
          <p:cNvSpPr/>
          <p:nvPr/>
        </p:nvSpPr>
        <p:spPr>
          <a:xfrm>
            <a:off x="6919628" y="3772446"/>
            <a:ext cx="918970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WE FEEL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NERVOUS</a:t>
            </a:r>
            <a:endParaRPr kumimoji="0" lang="es-CL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D55198B0-7A45-5445-9C99-96558283F797}"/>
              </a:ext>
            </a:extLst>
          </p:cNvPr>
          <p:cNvSpPr>
            <a:spLocks noChangeAspect="1"/>
          </p:cNvSpPr>
          <p:nvPr/>
        </p:nvSpPr>
        <p:spPr>
          <a:xfrm rot="16200000">
            <a:off x="7797657" y="2133812"/>
            <a:ext cx="951026" cy="951026"/>
          </a:xfrm>
          <a:prstGeom prst="ellipse">
            <a:avLst/>
          </a:prstGeom>
          <a:gradFill>
            <a:gsLst>
              <a:gs pos="0">
                <a:srgbClr val="1946B9"/>
              </a:gs>
              <a:gs pos="100000">
                <a:srgbClr val="1946B9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21AC89FA-A7DC-3843-B434-5B815085228A}"/>
              </a:ext>
            </a:extLst>
          </p:cNvPr>
          <p:cNvSpPr>
            <a:spLocks noChangeAspect="1"/>
          </p:cNvSpPr>
          <p:nvPr/>
        </p:nvSpPr>
        <p:spPr>
          <a:xfrm rot="16200000">
            <a:off x="5017447" y="2133812"/>
            <a:ext cx="951026" cy="951026"/>
          </a:xfrm>
          <a:prstGeom prst="ellipse">
            <a:avLst/>
          </a:prstGeom>
          <a:gradFill>
            <a:gsLst>
              <a:gs pos="0">
                <a:srgbClr val="7CD21F"/>
              </a:gs>
              <a:gs pos="100000">
                <a:srgbClr val="7CD21F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4A7CFB10-96CE-1D46-B295-826DDAAF6571}"/>
              </a:ext>
            </a:extLst>
          </p:cNvPr>
          <p:cNvSpPr/>
          <p:nvPr/>
        </p:nvSpPr>
        <p:spPr>
          <a:xfrm rot="2700000">
            <a:off x="2346641" y="2140244"/>
            <a:ext cx="939246" cy="939246"/>
          </a:xfrm>
          <a:prstGeom prst="ellipse">
            <a:avLst/>
          </a:prstGeom>
          <a:gradFill>
            <a:gsLst>
              <a:gs pos="0">
                <a:srgbClr val="DD0055">
                  <a:lumMod val="70000"/>
                </a:srgbClr>
              </a:gs>
              <a:gs pos="100000">
                <a:srgbClr val="DD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756872CB-DDE3-914D-BCA7-7C0A3312A521}"/>
              </a:ext>
            </a:extLst>
          </p:cNvPr>
          <p:cNvSpPr/>
          <p:nvPr/>
        </p:nvSpPr>
        <p:spPr>
          <a:xfrm>
            <a:off x="2315733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6E734327-5D0B-3440-AF61-4A789C64A1DB}"/>
              </a:ext>
            </a:extLst>
          </p:cNvPr>
          <p:cNvSpPr/>
          <p:nvPr/>
        </p:nvSpPr>
        <p:spPr>
          <a:xfrm>
            <a:off x="4990144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A0E5E1C6-95A0-5B40-8328-BA8F19CA8313}"/>
              </a:ext>
            </a:extLst>
          </p:cNvPr>
          <p:cNvSpPr/>
          <p:nvPr/>
        </p:nvSpPr>
        <p:spPr>
          <a:xfrm>
            <a:off x="7772639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23" name="Arco 22">
            <a:extLst>
              <a:ext uri="{FF2B5EF4-FFF2-40B4-BE49-F238E27FC236}">
                <a16:creationId xmlns:a16="http://schemas.microsoft.com/office/drawing/2014/main" id="{2DA1370D-C461-3B4A-AB29-361E6A7A5C3A}"/>
              </a:ext>
            </a:extLst>
          </p:cNvPr>
          <p:cNvSpPr/>
          <p:nvPr/>
        </p:nvSpPr>
        <p:spPr>
          <a:xfrm>
            <a:off x="9030427" y="2413676"/>
            <a:ext cx="2307046" cy="2307046"/>
          </a:xfrm>
          <a:prstGeom prst="arc">
            <a:avLst>
              <a:gd name="adj1" fmla="val 16200000"/>
              <a:gd name="adj2" fmla="val 15898966"/>
            </a:avLst>
          </a:prstGeom>
          <a:ln w="76200" cap="rnd">
            <a:solidFill>
              <a:srgbClr val="989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87FB51E6-742B-E849-85FB-2708DFCA1677}"/>
              </a:ext>
            </a:extLst>
          </p:cNvPr>
          <p:cNvSpPr txBox="1">
            <a:spLocks/>
          </p:cNvSpPr>
          <p:nvPr/>
        </p:nvSpPr>
        <p:spPr>
          <a:xfrm>
            <a:off x="9096926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 err="1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F1279BB-3290-3E43-A2D5-8DB3CFE34116}"/>
              </a:ext>
            </a:extLst>
          </p:cNvPr>
          <p:cNvSpPr/>
          <p:nvPr/>
        </p:nvSpPr>
        <p:spPr>
          <a:xfrm>
            <a:off x="9453051" y="3772445"/>
            <a:ext cx="1321196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WE FEEL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DISAPPOINTED</a:t>
            </a:r>
            <a:endParaRPr kumimoji="0" lang="es-CL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E5910918-1959-994E-A08F-B1FFD39AB70D}"/>
              </a:ext>
            </a:extLst>
          </p:cNvPr>
          <p:cNvSpPr>
            <a:spLocks noChangeAspect="1"/>
          </p:cNvSpPr>
          <p:nvPr/>
        </p:nvSpPr>
        <p:spPr>
          <a:xfrm rot="16200000">
            <a:off x="10532193" y="2133812"/>
            <a:ext cx="951026" cy="951026"/>
          </a:xfrm>
          <a:prstGeom prst="ellipse">
            <a:avLst/>
          </a:prstGeom>
          <a:gradFill>
            <a:gsLst>
              <a:gs pos="0">
                <a:srgbClr val="989898"/>
              </a:gs>
              <a:gs pos="100000">
                <a:srgbClr val="82828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5205B20-7F3E-4D4B-9AF6-1CE7A2F29358}"/>
              </a:ext>
            </a:extLst>
          </p:cNvPr>
          <p:cNvSpPr/>
          <p:nvPr/>
        </p:nvSpPr>
        <p:spPr>
          <a:xfrm>
            <a:off x="10507175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38D28A2-8985-1EB5-716B-504EA96E05C8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000" b="1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MAIN TEAM RESULTS X</a:t>
            </a:r>
            <a:endParaRPr kumimoji="0" lang="es-CL" sz="4000" b="1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6A874A-2179-EB29-4A1B-543036D36BA8}"/>
              </a:ext>
            </a:extLst>
          </p:cNvPr>
          <p:cNvSpPr txBox="1"/>
          <p:nvPr/>
        </p:nvSpPr>
        <p:spPr>
          <a:xfrm>
            <a:off x="1086787" y="1368846"/>
            <a:ext cx="431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MEASUREMENT SEPTEMBER-OCTOBER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88774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F286C75-8B50-9D4A-97A9-38E50563FA48}"/>
              </a:ext>
            </a:extLst>
          </p:cNvPr>
          <p:cNvSpPr/>
          <p:nvPr/>
        </p:nvSpPr>
        <p:spPr>
          <a:xfrm>
            <a:off x="3880406" y="3774006"/>
            <a:ext cx="1454244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WE FEEL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IDENTIFIED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 BU</a:t>
            </a:r>
            <a:endParaRPr kumimoji="0" lang="es-CL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4254A2BC-0B1F-2B48-81D8-DD47EFEDA0D6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CA92FF25-B30A-BC4E-A803-6B14C152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354215" y="4859851"/>
            <a:ext cx="5313999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It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corresponds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degree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which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employees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identify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with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organization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be #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OneTeam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identification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with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Falabella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Group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should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be as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high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as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identification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with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business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Arco 1">
            <a:extLst>
              <a:ext uri="{FF2B5EF4-FFF2-40B4-BE49-F238E27FC236}">
                <a16:creationId xmlns:a16="http://schemas.microsoft.com/office/drawing/2014/main" id="{B3B9C89D-3DBA-2442-87AD-42BB8F81C1B2}"/>
              </a:ext>
            </a:extLst>
          </p:cNvPr>
          <p:cNvSpPr/>
          <p:nvPr/>
        </p:nvSpPr>
        <p:spPr>
          <a:xfrm>
            <a:off x="3520599" y="2413676"/>
            <a:ext cx="2307046" cy="2307046"/>
          </a:xfrm>
          <a:prstGeom prst="arc">
            <a:avLst>
              <a:gd name="adj1" fmla="val 16200000"/>
              <a:gd name="adj2" fmla="val 10945639"/>
            </a:avLst>
          </a:prstGeom>
          <a:ln w="76200" cap="rnd">
            <a:solidFill>
              <a:srgbClr val="DD0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Arco 49">
            <a:extLst>
              <a:ext uri="{FF2B5EF4-FFF2-40B4-BE49-F238E27FC236}">
                <a16:creationId xmlns:a16="http://schemas.microsoft.com/office/drawing/2014/main" id="{61D7EA13-ACFC-9646-82F5-92C42A525934}"/>
              </a:ext>
            </a:extLst>
          </p:cNvPr>
          <p:cNvSpPr/>
          <p:nvPr/>
        </p:nvSpPr>
        <p:spPr>
          <a:xfrm>
            <a:off x="6428896" y="2413676"/>
            <a:ext cx="2307046" cy="2307046"/>
          </a:xfrm>
          <a:prstGeom prst="arc">
            <a:avLst>
              <a:gd name="adj1" fmla="val 16200000"/>
              <a:gd name="adj2" fmla="val 10815232"/>
            </a:avLst>
          </a:prstGeom>
          <a:ln w="76200" cap="rnd">
            <a:solidFill>
              <a:srgbClr val="194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id="{B3ED4C1B-CFE1-7D4F-B307-002A3A08AEF9}"/>
              </a:ext>
            </a:extLst>
          </p:cNvPr>
          <p:cNvSpPr txBox="1">
            <a:spLocks/>
          </p:cNvSpPr>
          <p:nvPr/>
        </p:nvSpPr>
        <p:spPr>
          <a:xfrm>
            <a:off x="3587098" y="2868005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64" name="Título 1">
            <a:extLst>
              <a:ext uri="{FF2B5EF4-FFF2-40B4-BE49-F238E27FC236}">
                <a16:creationId xmlns:a16="http://schemas.microsoft.com/office/drawing/2014/main" id="{1337E7B8-9531-0A4B-9E03-CB80224137AA}"/>
              </a:ext>
            </a:extLst>
          </p:cNvPr>
          <p:cNvSpPr txBox="1">
            <a:spLocks/>
          </p:cNvSpPr>
          <p:nvPr/>
        </p:nvSpPr>
        <p:spPr>
          <a:xfrm>
            <a:off x="6495395" y="2868005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000" b="1" i="0" u="none" strike="noStrike" kern="1200" cap="none" spc="-1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D8CE01C0-AB23-A147-A033-DE1591F89888}"/>
              </a:ext>
            </a:extLst>
          </p:cNvPr>
          <p:cNvSpPr/>
          <p:nvPr/>
        </p:nvSpPr>
        <p:spPr>
          <a:xfrm>
            <a:off x="6648715" y="3680113"/>
            <a:ext cx="1859805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WE FEEL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IDENTIFIED WITH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FALABELLA GROUP</a:t>
            </a:r>
            <a:endParaRPr kumimoji="0" lang="es-CL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D55198B0-7A45-5445-9C99-96558283F797}"/>
              </a:ext>
            </a:extLst>
          </p:cNvPr>
          <p:cNvSpPr>
            <a:spLocks noChangeAspect="1"/>
          </p:cNvSpPr>
          <p:nvPr/>
        </p:nvSpPr>
        <p:spPr>
          <a:xfrm rot="16200000">
            <a:off x="7930662" y="2133812"/>
            <a:ext cx="951026" cy="951026"/>
          </a:xfrm>
          <a:prstGeom prst="ellipse">
            <a:avLst/>
          </a:prstGeom>
          <a:gradFill>
            <a:gsLst>
              <a:gs pos="0">
                <a:srgbClr val="1946B9"/>
              </a:gs>
              <a:gs pos="100000">
                <a:srgbClr val="1946B9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4A7CFB10-96CE-1D46-B295-826DDAAF6571}"/>
              </a:ext>
            </a:extLst>
          </p:cNvPr>
          <p:cNvSpPr/>
          <p:nvPr/>
        </p:nvSpPr>
        <p:spPr>
          <a:xfrm rot="2700000">
            <a:off x="5041062" y="2140244"/>
            <a:ext cx="939246" cy="939246"/>
          </a:xfrm>
          <a:prstGeom prst="ellipse">
            <a:avLst/>
          </a:prstGeom>
          <a:gradFill>
            <a:gsLst>
              <a:gs pos="0">
                <a:srgbClr val="DD0055">
                  <a:lumMod val="70000"/>
                </a:srgbClr>
              </a:gs>
              <a:gs pos="100000">
                <a:srgbClr val="DD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756872CB-DDE3-914D-BCA7-7C0A3312A521}"/>
              </a:ext>
            </a:extLst>
          </p:cNvPr>
          <p:cNvSpPr/>
          <p:nvPr/>
        </p:nvSpPr>
        <p:spPr>
          <a:xfrm>
            <a:off x="5010154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A0E5E1C6-95A0-5B40-8328-BA8F19CA8313}"/>
              </a:ext>
            </a:extLst>
          </p:cNvPr>
          <p:cNvSpPr/>
          <p:nvPr/>
        </p:nvSpPr>
        <p:spPr>
          <a:xfrm>
            <a:off x="7905644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23F3F3D-1C06-6F35-33FB-B0B22F964908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000" b="1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MAIN TEAM RESULTS X</a:t>
            </a:r>
            <a:endParaRPr kumimoji="0" lang="es-CL" sz="4000" b="1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E5A69A-A935-6B88-87BF-76EE2734077A}"/>
              </a:ext>
            </a:extLst>
          </p:cNvPr>
          <p:cNvSpPr txBox="1"/>
          <p:nvPr/>
        </p:nvSpPr>
        <p:spPr>
          <a:xfrm>
            <a:off x="1086787" y="1368846"/>
            <a:ext cx="431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MEASUREMENT SEPTEMBER-OCTOBER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65260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4254A2BC-0B1F-2B48-81D8-DD47EFEDA0D6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CA92FF25-B30A-BC4E-A803-6B14C152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342660" y="4884772"/>
            <a:ext cx="602272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%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of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favorability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for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each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value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according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average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of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questions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associated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with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it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72BD904F-EA8A-4540-82BB-B11D74A96A91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000" b="1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TEAM X OVERVIEW</a:t>
            </a:r>
            <a:endParaRPr kumimoji="0" lang="es-CL" sz="4000" b="1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6A239EA-EE45-59C3-FCFA-1B2FF7B99294}"/>
              </a:ext>
            </a:extLst>
          </p:cNvPr>
          <p:cNvSpPr txBox="1"/>
          <p:nvPr/>
        </p:nvSpPr>
        <p:spPr>
          <a:xfrm>
            <a:off x="1086787" y="1368846"/>
            <a:ext cx="431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MEASUREMENT SEPTEMBER-OCTOBER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546E2F0A-10FD-B53A-5824-9BA990000181}"/>
              </a:ext>
            </a:extLst>
          </p:cNvPr>
          <p:cNvSpPr/>
          <p:nvPr/>
        </p:nvSpPr>
        <p:spPr>
          <a:xfrm rot="16200000">
            <a:off x="813574" y="2378851"/>
            <a:ext cx="2349281" cy="2349281"/>
          </a:xfrm>
          <a:prstGeom prst="ellipse">
            <a:avLst/>
          </a:prstGeom>
          <a:gradFill>
            <a:gsLst>
              <a:gs pos="0">
                <a:srgbClr val="989898"/>
              </a:gs>
              <a:gs pos="100000">
                <a:srgbClr val="989898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1EE470F-4E8B-C0A9-8EC1-CCC8FD13785B}"/>
              </a:ext>
            </a:extLst>
          </p:cNvPr>
          <p:cNvSpPr/>
          <p:nvPr/>
        </p:nvSpPr>
        <p:spPr>
          <a:xfrm rot="16200000">
            <a:off x="9019937" y="2375387"/>
            <a:ext cx="2357944" cy="2357944"/>
          </a:xfrm>
          <a:prstGeom prst="ellipse">
            <a:avLst/>
          </a:prstGeom>
          <a:gradFill>
            <a:gsLst>
              <a:gs pos="0">
                <a:srgbClr val="7CD21F"/>
              </a:gs>
              <a:gs pos="100000">
                <a:srgbClr val="7CD21F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A3BD874-38D4-E4A2-EE6D-6E7A32DAF31F}"/>
              </a:ext>
            </a:extLst>
          </p:cNvPr>
          <p:cNvSpPr/>
          <p:nvPr/>
        </p:nvSpPr>
        <p:spPr>
          <a:xfrm rot="16200000">
            <a:off x="6241430" y="2378851"/>
            <a:ext cx="2349281" cy="2349281"/>
          </a:xfrm>
          <a:prstGeom prst="ellipse">
            <a:avLst/>
          </a:prstGeom>
          <a:gradFill>
            <a:gsLst>
              <a:gs pos="0">
                <a:srgbClr val="1946B9"/>
              </a:gs>
              <a:gs pos="100000">
                <a:srgbClr val="1946B9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DE2DE74-0E54-FA8C-AF73-1A968A546A48}"/>
              </a:ext>
            </a:extLst>
          </p:cNvPr>
          <p:cNvSpPr/>
          <p:nvPr/>
        </p:nvSpPr>
        <p:spPr>
          <a:xfrm rot="5400000">
            <a:off x="3544249" y="2378852"/>
            <a:ext cx="2349281" cy="2349281"/>
          </a:xfrm>
          <a:prstGeom prst="ellipse">
            <a:avLst/>
          </a:prstGeom>
          <a:gradFill>
            <a:gsLst>
              <a:gs pos="0">
                <a:srgbClr val="DD0055">
                  <a:lumMod val="70000"/>
                </a:srgbClr>
              </a:gs>
              <a:gs pos="100000">
                <a:srgbClr val="DD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285802B-1EEA-9978-C119-169CBE0D2E79}"/>
              </a:ext>
            </a:extLst>
          </p:cNvPr>
          <p:cNvSpPr/>
          <p:nvPr/>
        </p:nvSpPr>
        <p:spPr>
          <a:xfrm>
            <a:off x="1431529" y="3946931"/>
            <a:ext cx="1027845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>
              <a:defRPr/>
            </a:pPr>
            <a:r>
              <a:rPr lang="es-CL" sz="12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WE ARE ALL</a:t>
            </a:r>
          </a:p>
          <a:p>
            <a:pPr lvl="0" algn="ctr">
              <a:defRPr/>
            </a:pPr>
            <a:r>
              <a:rPr lang="es-CL" sz="12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ONE TEAM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05BF9CA-69F1-6BAA-A0C8-9A3AC9B45842}"/>
              </a:ext>
            </a:extLst>
          </p:cNvPr>
          <p:cNvSpPr txBox="1">
            <a:spLocks/>
          </p:cNvSpPr>
          <p:nvPr/>
        </p:nvSpPr>
        <p:spPr>
          <a:xfrm>
            <a:off x="892677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spc="-15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lang="es-CL" sz="3200" b="1" spc="-150" baseline="3000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7AF8ACF2-08E6-D0D7-975F-28934BA74ABF}"/>
              </a:ext>
            </a:extLst>
          </p:cNvPr>
          <p:cNvSpPr txBox="1">
            <a:spLocks/>
          </p:cNvSpPr>
          <p:nvPr/>
        </p:nvSpPr>
        <p:spPr>
          <a:xfrm>
            <a:off x="3625737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spc="-15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lang="es-CL" sz="3200" b="1" spc="-150" baseline="3000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01AEEA04-A2F1-360C-0BFA-6C01B830CAB2}"/>
              </a:ext>
            </a:extLst>
          </p:cNvPr>
          <p:cNvSpPr txBox="1">
            <a:spLocks/>
          </p:cNvSpPr>
          <p:nvPr/>
        </p:nvSpPr>
        <p:spPr>
          <a:xfrm>
            <a:off x="6362390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spc="-15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lang="es-CL" sz="3200" b="1" spc="-150" baseline="3000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4DA7CF0-9937-097E-0EBE-271D3C717085}"/>
              </a:ext>
            </a:extLst>
          </p:cNvPr>
          <p:cNvSpPr/>
          <p:nvPr/>
        </p:nvSpPr>
        <p:spPr>
          <a:xfrm>
            <a:off x="4333864" y="3805924"/>
            <a:ext cx="769763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>
              <a:defRPr/>
            </a:pPr>
            <a:r>
              <a:rPr lang="es-CL" sz="12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WE ARE </a:t>
            </a:r>
          </a:p>
          <a:p>
            <a:pPr lvl="0" algn="ctr">
              <a:defRPr/>
            </a:pPr>
            <a:r>
              <a:rPr lang="es-CL" sz="12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AGILE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2C7F987-EE6B-73EC-E385-F49CF15AD117}"/>
              </a:ext>
            </a:extLst>
          </p:cNvPr>
          <p:cNvSpPr/>
          <p:nvPr/>
        </p:nvSpPr>
        <p:spPr>
          <a:xfrm>
            <a:off x="6420943" y="3786014"/>
            <a:ext cx="1938479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>
              <a:defRPr/>
            </a:pPr>
            <a:r>
              <a:rPr lang="es-CL" sz="12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WE ARE PASSIONATE </a:t>
            </a:r>
          </a:p>
          <a:p>
            <a:pPr lvl="0" algn="ctr">
              <a:defRPr/>
            </a:pPr>
            <a:r>
              <a:rPr lang="es-CL" sz="12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ABOUT THE CUSTOMER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0ACDDAC3-B67E-EAEC-998A-2FD125E25D68}"/>
              </a:ext>
            </a:extLst>
          </p:cNvPr>
          <p:cNvSpPr txBox="1">
            <a:spLocks/>
          </p:cNvSpPr>
          <p:nvPr/>
        </p:nvSpPr>
        <p:spPr>
          <a:xfrm>
            <a:off x="9096926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spc="-15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lang="es-CL" sz="3200" b="1" spc="-150" baseline="3000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4F72735-E1B4-1062-A30C-F1E38EF38CF8}"/>
              </a:ext>
            </a:extLst>
          </p:cNvPr>
          <p:cNvSpPr/>
          <p:nvPr/>
        </p:nvSpPr>
        <p:spPr>
          <a:xfrm>
            <a:off x="9609089" y="3772444"/>
            <a:ext cx="1200971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>
              <a:defRPr/>
            </a:pPr>
            <a:r>
              <a:rPr lang="es-CL" sz="12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WE CARE FOR </a:t>
            </a:r>
          </a:p>
          <a:p>
            <a:pPr lvl="0" algn="ctr">
              <a:defRPr/>
            </a:pPr>
            <a:r>
              <a:rPr lang="es-CL" sz="12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THE FUTURE</a:t>
            </a:r>
          </a:p>
        </p:txBody>
      </p:sp>
    </p:spTree>
    <p:extLst>
      <p:ext uri="{BB962C8B-B14F-4D97-AF65-F5344CB8AC3E}">
        <p14:creationId xmlns:p14="http://schemas.microsoft.com/office/powerpoint/2010/main" val="131950644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n 63">
            <a:extLst>
              <a:ext uri="{FF2B5EF4-FFF2-40B4-BE49-F238E27FC236}">
                <a16:creationId xmlns:a16="http://schemas.microsoft.com/office/drawing/2014/main" id="{BFAC0B42-A38C-6C4D-A0F2-6B907EAC3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227" y="4312296"/>
            <a:ext cx="933450" cy="103275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D04BC368-E1DF-A841-A44B-60F22791C981}"/>
              </a:ext>
            </a:extLst>
          </p:cNvPr>
          <p:cNvSpPr/>
          <p:nvPr/>
        </p:nvSpPr>
        <p:spPr>
          <a:xfrm>
            <a:off x="1242048" y="2441770"/>
            <a:ext cx="5824317" cy="211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DD0055"/>
              </a:buClr>
            </a:pPr>
            <a:r>
              <a:rPr lang="es-CL" sz="240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Download</a:t>
            </a:r>
            <a:r>
              <a:rPr lang="es-CL" sz="240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240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240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2400" b="1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infographic</a:t>
            </a:r>
            <a:r>
              <a:rPr lang="es-CL" sz="240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240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with</a:t>
            </a:r>
            <a:r>
              <a:rPr lang="es-CL" sz="240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240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240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step-</a:t>
            </a:r>
            <a:r>
              <a:rPr lang="es-CL" sz="240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by</a:t>
            </a:r>
            <a:r>
              <a:rPr lang="es-CL" sz="240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-step guide </a:t>
            </a:r>
            <a:r>
              <a:rPr lang="es-CL" sz="240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240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240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read</a:t>
            </a:r>
            <a:r>
              <a:rPr lang="es-CL" sz="240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CL" sz="240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analyze</a:t>
            </a:r>
            <a:r>
              <a:rPr lang="es-CL" sz="240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and </a:t>
            </a:r>
            <a:r>
              <a:rPr lang="es-CL" sz="240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work</a:t>
            </a:r>
            <a:r>
              <a:rPr lang="es-CL" sz="240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240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on</a:t>
            </a:r>
            <a:r>
              <a:rPr lang="es-CL" sz="240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240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240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240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results</a:t>
            </a:r>
            <a:r>
              <a:rPr lang="es-CL" sz="240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240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of</a:t>
            </a:r>
            <a:r>
              <a:rPr lang="es-CL" sz="240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240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240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Culture </a:t>
            </a:r>
            <a:r>
              <a:rPr lang="es-CL" sz="240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Survey</a:t>
            </a:r>
            <a:r>
              <a:rPr lang="es-CL" sz="240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240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with</a:t>
            </a:r>
            <a:r>
              <a:rPr lang="es-CL" sz="240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240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your</a:t>
            </a:r>
            <a:r>
              <a:rPr lang="es-CL" sz="240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240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team</a:t>
            </a:r>
            <a:r>
              <a:rPr lang="es-CL" sz="240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es-CL" sz="24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0CC2A21-CC83-534B-9E24-FD061A0D0B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18" b="17752"/>
          <a:stretch/>
        </p:blipFill>
        <p:spPr>
          <a:xfrm>
            <a:off x="7252977" y="744511"/>
            <a:ext cx="4847058" cy="5640523"/>
          </a:xfrm>
          <a:prstGeom prst="rect">
            <a:avLst/>
          </a:prstGeom>
        </p:spPr>
      </p:pic>
      <p:pic>
        <p:nvPicPr>
          <p:cNvPr id="3" name="Imagen 2" descr="Código QR&#10;&#10;Descripción generada automáticamente">
            <a:extLst>
              <a:ext uri="{FF2B5EF4-FFF2-40B4-BE49-F238E27FC236}">
                <a16:creationId xmlns:a16="http://schemas.microsoft.com/office/drawing/2014/main" id="{80DDDEF2-B5B0-6629-60F7-BAC01AFCD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22273" y="2333705"/>
            <a:ext cx="1654233" cy="165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3078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dondear rectángulo de esquina del mismo lado 31">
            <a:extLst>
              <a:ext uri="{FF2B5EF4-FFF2-40B4-BE49-F238E27FC236}">
                <a16:creationId xmlns:a16="http://schemas.microsoft.com/office/drawing/2014/main" id="{65DF8A4B-73C3-8C43-BB96-50515A7FD3C8}"/>
              </a:ext>
            </a:extLst>
          </p:cNvPr>
          <p:cNvSpPr/>
          <p:nvPr/>
        </p:nvSpPr>
        <p:spPr>
          <a:xfrm rot="5400000">
            <a:off x="5612244" y="-2482655"/>
            <a:ext cx="714347" cy="9765260"/>
          </a:xfrm>
          <a:prstGeom prst="round2SameRect">
            <a:avLst>
              <a:gd name="adj1" fmla="val 11631"/>
              <a:gd name="adj2" fmla="val 14447"/>
            </a:avLst>
          </a:prstGeom>
          <a:gradFill>
            <a:gsLst>
              <a:gs pos="0">
                <a:srgbClr val="989898"/>
              </a:gs>
              <a:gs pos="100000">
                <a:srgbClr val="82828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E448044-071D-F34D-BD90-E79E0D88B88C}"/>
              </a:ext>
            </a:extLst>
          </p:cNvPr>
          <p:cNvSpPr txBox="1"/>
          <p:nvPr/>
        </p:nvSpPr>
        <p:spPr>
          <a:xfrm>
            <a:off x="3437649" y="2166918"/>
            <a:ext cx="506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8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WE ARE ALL </a:t>
            </a:r>
            <a:r>
              <a:rPr lang="es-CL" sz="28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ONE TEAM</a:t>
            </a:r>
          </a:p>
        </p:txBody>
      </p:sp>
      <p:sp>
        <p:nvSpPr>
          <p:cNvPr id="43" name="Rectángulo redondeado 42">
            <a:extLst>
              <a:ext uri="{FF2B5EF4-FFF2-40B4-BE49-F238E27FC236}">
                <a16:creationId xmlns:a16="http://schemas.microsoft.com/office/drawing/2014/main" id="{E51577B3-90DA-0740-A099-A05B90FD0B3F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67AD8530-AB32-604B-9784-06B4FFB01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BA22934-DE32-A54A-B4D0-82D362775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898236"/>
              </p:ext>
            </p:extLst>
          </p:nvPr>
        </p:nvGraphicFramePr>
        <p:xfrm>
          <a:off x="2724048" y="2881266"/>
          <a:ext cx="8128000" cy="282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1129">
                  <a:extLst>
                    <a:ext uri="{9D8B030D-6E8A-4147-A177-3AD203B41FA5}">
                      <a16:colId xmlns:a16="http://schemas.microsoft.com/office/drawing/2014/main" val="3717013228"/>
                    </a:ext>
                  </a:extLst>
                </a:gridCol>
                <a:gridCol w="2086871">
                  <a:extLst>
                    <a:ext uri="{9D8B030D-6E8A-4147-A177-3AD203B41FA5}">
                      <a16:colId xmlns:a16="http://schemas.microsoft.com/office/drawing/2014/main" val="3447338904"/>
                    </a:ext>
                  </a:extLst>
                </a:gridCol>
              </a:tblGrid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I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feel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confident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to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voice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my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opinion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even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if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it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means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disagreeing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with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others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9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05093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My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leaders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show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an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interest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in me as a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person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not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just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as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an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employee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0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9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460098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work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environment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it's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easy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communicate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with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leaders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9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8987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this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company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opportunities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for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professional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development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are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transparent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and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fair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kumimoji="0" lang="es-CL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9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50188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 can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access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training I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need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do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job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well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in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this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company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9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115813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work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environment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skills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and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talents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are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valued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9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24497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Recognition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a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common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practice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in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work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environment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9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020258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give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each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other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feedback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constantly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in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work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environment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9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697389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team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value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diversity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and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unique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contribution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of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each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member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kumimoji="0" lang="es-CL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98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49139"/>
                  </a:ext>
                </a:extLst>
              </a:tr>
            </a:tbl>
          </a:graphicData>
        </a:graphic>
      </p:graphicFrame>
      <p:sp>
        <p:nvSpPr>
          <p:cNvPr id="51" name="Redondear rectángulo de esquina del mismo lado 50">
            <a:extLst>
              <a:ext uri="{FF2B5EF4-FFF2-40B4-BE49-F238E27FC236}">
                <a16:creationId xmlns:a16="http://schemas.microsoft.com/office/drawing/2014/main" id="{2A093B47-F007-B641-B176-8BFCF8116489}"/>
              </a:ext>
            </a:extLst>
          </p:cNvPr>
          <p:cNvSpPr/>
          <p:nvPr/>
        </p:nvSpPr>
        <p:spPr>
          <a:xfrm rot="5400000">
            <a:off x="411977" y="3556081"/>
            <a:ext cx="2827906" cy="1478280"/>
          </a:xfrm>
          <a:prstGeom prst="round2SameRect">
            <a:avLst>
              <a:gd name="adj1" fmla="val 6811"/>
              <a:gd name="adj2" fmla="val 6414"/>
            </a:avLst>
          </a:prstGeom>
          <a:gradFill>
            <a:gsLst>
              <a:gs pos="0">
                <a:srgbClr val="989898"/>
              </a:gs>
              <a:gs pos="100000">
                <a:srgbClr val="82828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1B19A216-22D6-D84F-9935-3DED5ACB2968}"/>
              </a:ext>
            </a:extLst>
          </p:cNvPr>
          <p:cNvSpPr/>
          <p:nvPr/>
        </p:nvSpPr>
        <p:spPr>
          <a:xfrm>
            <a:off x="1061137" y="4064387"/>
            <a:ext cx="1529586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STATEMENTS</a:t>
            </a:r>
            <a:r>
              <a:rPr lang="es-CL" sz="12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THAT COMPRISE IT</a:t>
            </a:r>
            <a:endParaRPr kumimoji="0" lang="es-CL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769DA0-B64A-6FEA-07BA-9BD79005B776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000" b="1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MAIN TEAM RESULTS X</a:t>
            </a:r>
            <a:endParaRPr kumimoji="0" lang="es-CL" sz="4000" b="1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4EAE8C-5337-DCF3-3634-88F2F9CDB068}"/>
              </a:ext>
            </a:extLst>
          </p:cNvPr>
          <p:cNvSpPr txBox="1"/>
          <p:nvPr/>
        </p:nvSpPr>
        <p:spPr>
          <a:xfrm>
            <a:off x="1086787" y="1368846"/>
            <a:ext cx="431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MEASUREMENT SEPTEMBER-OCTOBER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3071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dondear rectángulo de esquina del mismo lado 31">
            <a:extLst>
              <a:ext uri="{FF2B5EF4-FFF2-40B4-BE49-F238E27FC236}">
                <a16:creationId xmlns:a16="http://schemas.microsoft.com/office/drawing/2014/main" id="{65DF8A4B-73C3-8C43-BB96-50515A7FD3C8}"/>
              </a:ext>
            </a:extLst>
          </p:cNvPr>
          <p:cNvSpPr/>
          <p:nvPr/>
        </p:nvSpPr>
        <p:spPr>
          <a:xfrm rot="5400000">
            <a:off x="5612244" y="-2482655"/>
            <a:ext cx="714347" cy="9765260"/>
          </a:xfrm>
          <a:prstGeom prst="round2SameRect">
            <a:avLst>
              <a:gd name="adj1" fmla="val 11631"/>
              <a:gd name="adj2" fmla="val 14447"/>
            </a:avLst>
          </a:prstGeom>
          <a:gradFill>
            <a:gsLst>
              <a:gs pos="0">
                <a:srgbClr val="DD0055"/>
              </a:gs>
              <a:gs pos="100000">
                <a:srgbClr val="C4005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E448044-071D-F34D-BD90-E79E0D88B88C}"/>
              </a:ext>
            </a:extLst>
          </p:cNvPr>
          <p:cNvSpPr txBox="1"/>
          <p:nvPr/>
        </p:nvSpPr>
        <p:spPr>
          <a:xfrm>
            <a:off x="3437649" y="2166918"/>
            <a:ext cx="506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8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WE ARE </a:t>
            </a:r>
            <a:r>
              <a:rPr lang="es-CL" sz="28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AGILE</a:t>
            </a:r>
          </a:p>
        </p:txBody>
      </p:sp>
      <p:sp>
        <p:nvSpPr>
          <p:cNvPr id="43" name="Rectángulo redondeado 42">
            <a:extLst>
              <a:ext uri="{FF2B5EF4-FFF2-40B4-BE49-F238E27FC236}">
                <a16:creationId xmlns:a16="http://schemas.microsoft.com/office/drawing/2014/main" id="{E51577B3-90DA-0740-A099-A05B90FD0B3F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67AD8530-AB32-604B-9784-06B4FFB01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BA22934-DE32-A54A-B4D0-82D362775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597764"/>
              </p:ext>
            </p:extLst>
          </p:nvPr>
        </p:nvGraphicFramePr>
        <p:xfrm>
          <a:off x="2724048" y="2881267"/>
          <a:ext cx="8128000" cy="2513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1129">
                  <a:extLst>
                    <a:ext uri="{9D8B030D-6E8A-4147-A177-3AD203B41FA5}">
                      <a16:colId xmlns:a16="http://schemas.microsoft.com/office/drawing/2014/main" val="3717013228"/>
                    </a:ext>
                  </a:extLst>
                </a:gridCol>
                <a:gridCol w="2086871">
                  <a:extLst>
                    <a:ext uri="{9D8B030D-6E8A-4147-A177-3AD203B41FA5}">
                      <a16:colId xmlns:a16="http://schemas.microsoft.com/office/drawing/2014/main" val="3447338904"/>
                    </a:ext>
                  </a:extLst>
                </a:gridCol>
              </a:tblGrid>
              <a:tr h="3574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this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company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there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are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instances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to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share ideas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or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new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ways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of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doing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things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0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05093"/>
                  </a:ext>
                </a:extLst>
              </a:tr>
              <a:tr h="3574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team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have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space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experiment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and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learn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from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mistakes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 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0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460098"/>
                  </a:ext>
                </a:extLst>
              </a:tr>
              <a:tr h="3574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understand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how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work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contributes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achievement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of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company's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strategic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objectives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0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8987"/>
                  </a:ext>
                </a:extLst>
              </a:tr>
              <a:tr h="3574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leaders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convey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a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clear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vision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of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where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company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headed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0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50188"/>
                  </a:ext>
                </a:extLst>
              </a:tr>
              <a:tr h="3574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work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environment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receive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relevant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information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in a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timely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manner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 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0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115813"/>
                  </a:ext>
                </a:extLst>
              </a:tr>
              <a:tr h="3632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Leaders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trust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that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employees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do a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good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job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without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having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supervise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them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all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time.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0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24497"/>
                  </a:ext>
                </a:extLst>
              </a:tr>
              <a:tr h="3632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this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company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I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have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opportunity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learn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new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things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continuously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kumimoji="0" lang="es-CL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0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512485"/>
                  </a:ext>
                </a:extLst>
              </a:tr>
            </a:tbl>
          </a:graphicData>
        </a:graphic>
      </p:graphicFrame>
      <p:sp>
        <p:nvSpPr>
          <p:cNvPr id="51" name="Redondear rectángulo de esquina del mismo lado 50">
            <a:extLst>
              <a:ext uri="{FF2B5EF4-FFF2-40B4-BE49-F238E27FC236}">
                <a16:creationId xmlns:a16="http://schemas.microsoft.com/office/drawing/2014/main" id="{2A093B47-F007-B641-B176-8BFCF8116489}"/>
              </a:ext>
            </a:extLst>
          </p:cNvPr>
          <p:cNvSpPr/>
          <p:nvPr/>
        </p:nvSpPr>
        <p:spPr>
          <a:xfrm rot="5400000">
            <a:off x="569082" y="3398976"/>
            <a:ext cx="2513696" cy="1478280"/>
          </a:xfrm>
          <a:prstGeom prst="round2SameRect">
            <a:avLst>
              <a:gd name="adj1" fmla="val 6811"/>
              <a:gd name="adj2" fmla="val 6414"/>
            </a:avLst>
          </a:prstGeom>
          <a:gradFill>
            <a:gsLst>
              <a:gs pos="0">
                <a:srgbClr val="DD0055"/>
              </a:gs>
              <a:gs pos="100000">
                <a:srgbClr val="C4005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1B19A216-22D6-D84F-9935-3DED5ACB2968}"/>
              </a:ext>
            </a:extLst>
          </p:cNvPr>
          <p:cNvSpPr/>
          <p:nvPr/>
        </p:nvSpPr>
        <p:spPr>
          <a:xfrm>
            <a:off x="1061137" y="3907281"/>
            <a:ext cx="1529586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STATEMENTS</a:t>
            </a:r>
            <a:r>
              <a:rPr lang="es-CL" sz="12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THAT COMPRISE IT</a:t>
            </a:r>
            <a:endParaRPr kumimoji="0" lang="es-CL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5BF15E3-5F85-CA10-4F11-AEDC43F935B8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000" b="1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MAIN TEAM RESULTS X</a:t>
            </a:r>
            <a:endParaRPr kumimoji="0" lang="es-CL" sz="4000" b="1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F76CB6-5EA0-F399-BCFA-C921C4BE19AA}"/>
              </a:ext>
            </a:extLst>
          </p:cNvPr>
          <p:cNvSpPr txBox="1"/>
          <p:nvPr/>
        </p:nvSpPr>
        <p:spPr>
          <a:xfrm>
            <a:off x="1086787" y="1368846"/>
            <a:ext cx="431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MEASUREMENT SEPTEMBER-OCTOBER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56504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dondear rectángulo de esquina del mismo lado 31">
            <a:extLst>
              <a:ext uri="{FF2B5EF4-FFF2-40B4-BE49-F238E27FC236}">
                <a16:creationId xmlns:a16="http://schemas.microsoft.com/office/drawing/2014/main" id="{65DF8A4B-73C3-8C43-BB96-50515A7FD3C8}"/>
              </a:ext>
            </a:extLst>
          </p:cNvPr>
          <p:cNvSpPr/>
          <p:nvPr/>
        </p:nvSpPr>
        <p:spPr>
          <a:xfrm rot="5400000">
            <a:off x="5612244" y="-2482655"/>
            <a:ext cx="714347" cy="9765260"/>
          </a:xfrm>
          <a:prstGeom prst="round2SameRect">
            <a:avLst>
              <a:gd name="adj1" fmla="val 11631"/>
              <a:gd name="adj2" fmla="val 14447"/>
            </a:avLst>
          </a:prstGeom>
          <a:gradFill>
            <a:gsLst>
              <a:gs pos="0">
                <a:srgbClr val="1946B9"/>
              </a:gs>
              <a:gs pos="100000">
                <a:srgbClr val="344F99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E448044-071D-F34D-BD90-E79E0D88B88C}"/>
              </a:ext>
            </a:extLst>
          </p:cNvPr>
          <p:cNvSpPr txBox="1"/>
          <p:nvPr/>
        </p:nvSpPr>
        <p:spPr>
          <a:xfrm>
            <a:off x="1905417" y="2153142"/>
            <a:ext cx="81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8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WE ARE PASSIONATE </a:t>
            </a:r>
            <a:r>
              <a:rPr lang="es-CL" sz="28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ABOUT THE CUSTOMER</a:t>
            </a:r>
          </a:p>
        </p:txBody>
      </p:sp>
      <p:sp>
        <p:nvSpPr>
          <p:cNvPr id="43" name="Rectángulo redondeado 42">
            <a:extLst>
              <a:ext uri="{FF2B5EF4-FFF2-40B4-BE49-F238E27FC236}">
                <a16:creationId xmlns:a16="http://schemas.microsoft.com/office/drawing/2014/main" id="{E51577B3-90DA-0740-A099-A05B90FD0B3F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67AD8530-AB32-604B-9784-06B4FFB01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BA22934-DE32-A54A-B4D0-82D362775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515606"/>
              </p:ext>
            </p:extLst>
          </p:nvPr>
        </p:nvGraphicFramePr>
        <p:xfrm>
          <a:off x="2724048" y="2881266"/>
          <a:ext cx="8128000" cy="251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1129">
                  <a:extLst>
                    <a:ext uri="{9D8B030D-6E8A-4147-A177-3AD203B41FA5}">
                      <a16:colId xmlns:a16="http://schemas.microsoft.com/office/drawing/2014/main" val="3717013228"/>
                    </a:ext>
                  </a:extLst>
                </a:gridCol>
                <a:gridCol w="2086871">
                  <a:extLst>
                    <a:ext uri="{9D8B030D-6E8A-4147-A177-3AD203B41FA5}">
                      <a16:colId xmlns:a16="http://schemas.microsoft.com/office/drawing/2014/main" val="3447338904"/>
                    </a:ext>
                  </a:extLst>
                </a:gridCol>
              </a:tblGrid>
              <a:tr h="6284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My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leaders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continuously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motivate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me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to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make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decisions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focusing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on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the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needs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of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our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customers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46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05093"/>
                  </a:ext>
                </a:extLst>
              </a:tr>
              <a:tr h="6284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work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environment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consider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data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or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information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make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decisions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46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460098"/>
                  </a:ext>
                </a:extLst>
              </a:tr>
              <a:tr h="6284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Falabella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Group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all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work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together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as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one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team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46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8987"/>
                  </a:ext>
                </a:extLst>
              </a:tr>
              <a:tr h="6284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team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prioritize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initiatives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based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on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needs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of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our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customers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kumimoji="0" lang="es-CL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46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50188"/>
                  </a:ext>
                </a:extLst>
              </a:tr>
            </a:tbl>
          </a:graphicData>
        </a:graphic>
      </p:graphicFrame>
      <p:sp>
        <p:nvSpPr>
          <p:cNvPr id="51" name="Redondear rectángulo de esquina del mismo lado 50">
            <a:extLst>
              <a:ext uri="{FF2B5EF4-FFF2-40B4-BE49-F238E27FC236}">
                <a16:creationId xmlns:a16="http://schemas.microsoft.com/office/drawing/2014/main" id="{2A093B47-F007-B641-B176-8BFCF8116489}"/>
              </a:ext>
            </a:extLst>
          </p:cNvPr>
          <p:cNvSpPr/>
          <p:nvPr/>
        </p:nvSpPr>
        <p:spPr>
          <a:xfrm rot="5400000">
            <a:off x="569082" y="3398976"/>
            <a:ext cx="2513696" cy="1478280"/>
          </a:xfrm>
          <a:prstGeom prst="round2SameRect">
            <a:avLst>
              <a:gd name="adj1" fmla="val 6811"/>
              <a:gd name="adj2" fmla="val 6414"/>
            </a:avLst>
          </a:prstGeom>
          <a:gradFill>
            <a:gsLst>
              <a:gs pos="0">
                <a:srgbClr val="1946B9"/>
              </a:gs>
              <a:gs pos="100000">
                <a:srgbClr val="344F99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1B19A216-22D6-D84F-9935-3DED5ACB2968}"/>
              </a:ext>
            </a:extLst>
          </p:cNvPr>
          <p:cNvSpPr/>
          <p:nvPr/>
        </p:nvSpPr>
        <p:spPr>
          <a:xfrm>
            <a:off x="1061137" y="3907281"/>
            <a:ext cx="1529586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STATEMENTS</a:t>
            </a:r>
            <a:r>
              <a:rPr lang="es-CL" sz="12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THAT COMPRISE IT</a:t>
            </a:r>
            <a:endParaRPr kumimoji="0" lang="es-CL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CA60FB-E96F-C9F3-8472-2841EBFE8AE8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000" b="1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MAIN TEAM RESULTS X</a:t>
            </a:r>
            <a:endParaRPr kumimoji="0" lang="es-CL" sz="4000" b="1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293BEC-E8B3-3DE7-575D-E5ADFEF1835C}"/>
              </a:ext>
            </a:extLst>
          </p:cNvPr>
          <p:cNvSpPr txBox="1"/>
          <p:nvPr/>
        </p:nvSpPr>
        <p:spPr>
          <a:xfrm>
            <a:off x="1086787" y="1368846"/>
            <a:ext cx="431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MEASUREMENT SEPTEMBER-OCTOBER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39066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dondear rectángulo de esquina del mismo lado 31">
            <a:extLst>
              <a:ext uri="{FF2B5EF4-FFF2-40B4-BE49-F238E27FC236}">
                <a16:creationId xmlns:a16="http://schemas.microsoft.com/office/drawing/2014/main" id="{65DF8A4B-73C3-8C43-BB96-50515A7FD3C8}"/>
              </a:ext>
            </a:extLst>
          </p:cNvPr>
          <p:cNvSpPr/>
          <p:nvPr/>
        </p:nvSpPr>
        <p:spPr>
          <a:xfrm rot="5400000">
            <a:off x="5612244" y="-2482655"/>
            <a:ext cx="714347" cy="9765260"/>
          </a:xfrm>
          <a:prstGeom prst="round2SameRect">
            <a:avLst>
              <a:gd name="adj1" fmla="val 11631"/>
              <a:gd name="adj2" fmla="val 14447"/>
            </a:avLst>
          </a:prstGeom>
          <a:gradFill>
            <a:gsLst>
              <a:gs pos="0">
                <a:srgbClr val="7CD21F"/>
              </a:gs>
              <a:gs pos="100000">
                <a:srgbClr val="7CBF1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E448044-071D-F34D-BD90-E79E0D88B88C}"/>
              </a:ext>
            </a:extLst>
          </p:cNvPr>
          <p:cNvSpPr txBox="1"/>
          <p:nvPr/>
        </p:nvSpPr>
        <p:spPr>
          <a:xfrm>
            <a:off x="3437649" y="2166918"/>
            <a:ext cx="506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28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WE CARE FOR </a:t>
            </a:r>
            <a:r>
              <a:rPr lang="es-CL" sz="28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THE FUTURE</a:t>
            </a:r>
          </a:p>
        </p:txBody>
      </p:sp>
      <p:sp>
        <p:nvSpPr>
          <p:cNvPr id="43" name="Rectángulo redondeado 42">
            <a:extLst>
              <a:ext uri="{FF2B5EF4-FFF2-40B4-BE49-F238E27FC236}">
                <a16:creationId xmlns:a16="http://schemas.microsoft.com/office/drawing/2014/main" id="{E51577B3-90DA-0740-A099-A05B90FD0B3F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67AD8530-AB32-604B-9784-06B4FFB01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BA22934-DE32-A54A-B4D0-82D362775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145433"/>
              </p:ext>
            </p:extLst>
          </p:nvPr>
        </p:nvGraphicFramePr>
        <p:xfrm>
          <a:off x="2724048" y="2881266"/>
          <a:ext cx="8128000" cy="282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1129">
                  <a:extLst>
                    <a:ext uri="{9D8B030D-6E8A-4147-A177-3AD203B41FA5}">
                      <a16:colId xmlns:a16="http://schemas.microsoft.com/office/drawing/2014/main" val="3717013228"/>
                    </a:ext>
                  </a:extLst>
                </a:gridCol>
                <a:gridCol w="2086871">
                  <a:extLst>
                    <a:ext uri="{9D8B030D-6E8A-4147-A177-3AD203B41FA5}">
                      <a16:colId xmlns:a16="http://schemas.microsoft.com/office/drawing/2014/main" val="3447338904"/>
                    </a:ext>
                  </a:extLst>
                </a:gridCol>
              </a:tblGrid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My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job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allows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me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to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balance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my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personal and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work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life</a:t>
                      </a:r>
                      <a:r>
                        <a:rPr lang="es-CL" sz="1000" b="0" i="0" kern="1200" dirty="0">
                          <a:solidFill>
                            <a:schemeClr val="tx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</a:t>
                      </a:r>
                      <a:endParaRPr lang="es-CL" sz="1000" b="0" i="0" u="none" strike="noStrike" dirty="0">
                        <a:solidFill>
                          <a:schemeClr val="tx1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205093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work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environment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psychologically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and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emotionally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healthy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460098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available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benefits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align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with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needs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and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interests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8987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consider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that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I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receive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a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salary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commensurate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with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work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I do.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50188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company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takes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measures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ensure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that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physical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workspaces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are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suitable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for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carrying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out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our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functions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 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115813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People are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treated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fairly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regardless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of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their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age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nationality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gender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or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sexual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orientation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24497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my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work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environment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have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all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tools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programs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,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or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equipment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to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do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our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job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020258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words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of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leaders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align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with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their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actions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 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kumimoji="0" lang="es-CL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697389"/>
                  </a:ext>
                </a:extLst>
              </a:tr>
              <a:tr h="3142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leaders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conduct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the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business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in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an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honest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and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ethical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r>
                        <a:rPr lang="es-CL" sz="1000" b="0" i="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manner</a:t>
                      </a:r>
                      <a:r>
                        <a:rPr lang="es-CL" sz="1000" b="0" i="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.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kumimoji="0" lang="es-CL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kumimoji="0" lang="es-CL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D2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49139"/>
                  </a:ext>
                </a:extLst>
              </a:tr>
            </a:tbl>
          </a:graphicData>
        </a:graphic>
      </p:graphicFrame>
      <p:sp>
        <p:nvSpPr>
          <p:cNvPr id="51" name="Redondear rectángulo de esquina del mismo lado 50">
            <a:extLst>
              <a:ext uri="{FF2B5EF4-FFF2-40B4-BE49-F238E27FC236}">
                <a16:creationId xmlns:a16="http://schemas.microsoft.com/office/drawing/2014/main" id="{2A093B47-F007-B641-B176-8BFCF8116489}"/>
              </a:ext>
            </a:extLst>
          </p:cNvPr>
          <p:cNvSpPr/>
          <p:nvPr/>
        </p:nvSpPr>
        <p:spPr>
          <a:xfrm rot="5400000">
            <a:off x="411977" y="3556081"/>
            <a:ext cx="2827906" cy="1478280"/>
          </a:xfrm>
          <a:prstGeom prst="round2SameRect">
            <a:avLst>
              <a:gd name="adj1" fmla="val 6811"/>
              <a:gd name="adj2" fmla="val 6414"/>
            </a:avLst>
          </a:prstGeom>
          <a:gradFill>
            <a:gsLst>
              <a:gs pos="0">
                <a:srgbClr val="7CD21F"/>
              </a:gs>
              <a:gs pos="100000">
                <a:srgbClr val="7CBF1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1B19A216-22D6-D84F-9935-3DED5ACB2968}"/>
              </a:ext>
            </a:extLst>
          </p:cNvPr>
          <p:cNvSpPr/>
          <p:nvPr/>
        </p:nvSpPr>
        <p:spPr>
          <a:xfrm>
            <a:off x="1061137" y="4064387"/>
            <a:ext cx="1529586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STATEMENTS</a:t>
            </a:r>
            <a:r>
              <a:rPr lang="es-CL" sz="12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THAT COMPRISE IT</a:t>
            </a:r>
            <a:endParaRPr kumimoji="0" lang="es-CL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00902D-5681-3336-1E5C-1579082D5779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000" b="1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MAIN TEAM RESULTS X</a:t>
            </a:r>
            <a:endParaRPr kumimoji="0" lang="es-CL" sz="4000" b="1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7F74A85-5C2A-1047-F2F6-401A585E9092}"/>
              </a:ext>
            </a:extLst>
          </p:cNvPr>
          <p:cNvSpPr txBox="1"/>
          <p:nvPr/>
        </p:nvSpPr>
        <p:spPr>
          <a:xfrm>
            <a:off x="1086787" y="1368846"/>
            <a:ext cx="431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MEASUREMENT SEPTEMBER-OCTOBER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72102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436873" y="2262299"/>
            <a:ext cx="550668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400" b="1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TOP-RATED QUESTIONS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by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team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and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strengths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enhance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  <a:endParaRPr lang="es-CL" sz="14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BA7C83-BA32-394E-9098-CBBCB0B64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266692"/>
              </p:ext>
            </p:extLst>
          </p:nvPr>
        </p:nvGraphicFramePr>
        <p:xfrm>
          <a:off x="1086787" y="3026028"/>
          <a:ext cx="10206855" cy="205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285">
                  <a:extLst>
                    <a:ext uri="{9D8B030D-6E8A-4147-A177-3AD203B41FA5}">
                      <a16:colId xmlns:a16="http://schemas.microsoft.com/office/drawing/2014/main" val="3791886989"/>
                    </a:ext>
                  </a:extLst>
                </a:gridCol>
                <a:gridCol w="3402285">
                  <a:extLst>
                    <a:ext uri="{9D8B030D-6E8A-4147-A177-3AD203B41FA5}">
                      <a16:colId xmlns:a16="http://schemas.microsoft.com/office/drawing/2014/main" val="3915294236"/>
                    </a:ext>
                  </a:extLst>
                </a:gridCol>
                <a:gridCol w="3402285">
                  <a:extLst>
                    <a:ext uri="{9D8B030D-6E8A-4147-A177-3AD203B41FA5}">
                      <a16:colId xmlns:a16="http://schemas.microsoft.com/office/drawing/2014/main" val="2296799445"/>
                    </a:ext>
                  </a:extLst>
                </a:gridCol>
              </a:tblGrid>
              <a:tr h="567404"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kern="1200" dirty="0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VALUE</a:t>
                      </a:r>
                      <a:endParaRPr lang="es-CL" sz="1200" b="1" i="0" dirty="0">
                        <a:solidFill>
                          <a:schemeClr val="bg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kern="1200" dirty="0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STATEMENT</a:t>
                      </a:r>
                      <a:endParaRPr lang="es-CL" sz="1200" b="1" i="0" dirty="0">
                        <a:solidFill>
                          <a:schemeClr val="bg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200" b="1" i="0" kern="1200" dirty="0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lang="es-CL" sz="1200" b="1" i="0" dirty="0">
                        <a:solidFill>
                          <a:schemeClr val="bg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7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7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5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2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78368"/>
                  </a:ext>
                </a:extLst>
              </a:tr>
            </a:tbl>
          </a:graphicData>
        </a:graphic>
      </p:graphicFrame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5D45FC74-7F84-3545-A35A-BB8C77186781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782C7BE-DA2E-044C-B391-F0AA31504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AA437887-0A7A-BE89-2543-1A1532355B93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000" b="1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TEAM X OVERVIEW</a:t>
            </a:r>
            <a:endParaRPr kumimoji="0" lang="es-CL" sz="4000" b="1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E15B86-4025-A562-8462-49835446A668}"/>
              </a:ext>
            </a:extLst>
          </p:cNvPr>
          <p:cNvSpPr txBox="1"/>
          <p:nvPr/>
        </p:nvSpPr>
        <p:spPr>
          <a:xfrm>
            <a:off x="1086787" y="1368846"/>
            <a:ext cx="431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MEASUREMENT SEPTEMBER-OCTOBER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601976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436873" y="2262299"/>
            <a:ext cx="550668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Statements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that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have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seen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1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MOST INCREASE 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in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their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evaluation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compared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2022 and </a:t>
            </a:r>
            <a:r>
              <a:rPr lang="es-CL" sz="1400" b="1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STRENGTHEN US 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as a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team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  <a:endParaRPr lang="es-CL" sz="14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BA7C83-BA32-394E-9098-CBBCB0B64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91941"/>
              </p:ext>
            </p:extLst>
          </p:nvPr>
        </p:nvGraphicFramePr>
        <p:xfrm>
          <a:off x="1086787" y="3026028"/>
          <a:ext cx="10206855" cy="205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659">
                  <a:extLst>
                    <a:ext uri="{9D8B030D-6E8A-4147-A177-3AD203B41FA5}">
                      <a16:colId xmlns:a16="http://schemas.microsoft.com/office/drawing/2014/main" val="3791886989"/>
                    </a:ext>
                  </a:extLst>
                </a:gridCol>
                <a:gridCol w="5068388">
                  <a:extLst>
                    <a:ext uri="{9D8B030D-6E8A-4147-A177-3AD203B41FA5}">
                      <a16:colId xmlns:a16="http://schemas.microsoft.com/office/drawing/2014/main" val="3915294236"/>
                    </a:ext>
                  </a:extLst>
                </a:gridCol>
                <a:gridCol w="1058092">
                  <a:extLst>
                    <a:ext uri="{9D8B030D-6E8A-4147-A177-3AD203B41FA5}">
                      <a16:colId xmlns:a16="http://schemas.microsoft.com/office/drawing/2014/main" val="229679944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853985289"/>
                    </a:ext>
                  </a:extLst>
                </a:gridCol>
                <a:gridCol w="1574876">
                  <a:extLst>
                    <a:ext uri="{9D8B030D-6E8A-4147-A177-3AD203B41FA5}">
                      <a16:colId xmlns:a16="http://schemas.microsoft.com/office/drawing/2014/main" val="3296403954"/>
                    </a:ext>
                  </a:extLst>
                </a:gridCol>
              </a:tblGrid>
              <a:tr h="567404"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kern="1200" dirty="0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VALUE</a:t>
                      </a:r>
                      <a:endParaRPr lang="es-CL" sz="1200" b="1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kern="1200" dirty="0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STATEMENT</a:t>
                      </a:r>
                      <a:endParaRPr lang="es-CL" sz="1200" b="1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EC 2022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EC 2023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kern="1200" dirty="0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DIFFERENCE</a:t>
                      </a:r>
                      <a:endParaRPr lang="es-CL" sz="1200" b="1" i="0" dirty="0">
                        <a:solidFill>
                          <a:schemeClr val="bg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7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7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5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2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78368"/>
                  </a:ext>
                </a:extLst>
              </a:tr>
            </a:tbl>
          </a:graphicData>
        </a:graphic>
      </p:graphicFrame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5D45FC74-7F84-3545-A35A-BB8C77186781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782C7BE-DA2E-044C-B391-F0AA31504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BC0656E-64D7-5C03-4375-48603CA03425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000" b="1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TEAM X OVERVIEW</a:t>
            </a:r>
            <a:endParaRPr kumimoji="0" lang="es-CL" sz="4000" b="1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2386E6-B5CA-B89F-47A1-9A7D37FDCBB0}"/>
              </a:ext>
            </a:extLst>
          </p:cNvPr>
          <p:cNvSpPr txBox="1"/>
          <p:nvPr/>
        </p:nvSpPr>
        <p:spPr>
          <a:xfrm>
            <a:off x="1086787" y="1368846"/>
            <a:ext cx="431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MEASUREMENT SEPTEMBER-OCTOBER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3901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436873" y="2262299"/>
            <a:ext cx="550668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Questions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1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WORST RATED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by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team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and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areas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that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are top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priorities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for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improvement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:</a:t>
            </a:r>
            <a:endParaRPr lang="es-CL" sz="14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BA7C83-BA32-394E-9098-CBBCB0B64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420694"/>
              </p:ext>
            </p:extLst>
          </p:nvPr>
        </p:nvGraphicFramePr>
        <p:xfrm>
          <a:off x="1086787" y="3026028"/>
          <a:ext cx="10206855" cy="205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285">
                  <a:extLst>
                    <a:ext uri="{9D8B030D-6E8A-4147-A177-3AD203B41FA5}">
                      <a16:colId xmlns:a16="http://schemas.microsoft.com/office/drawing/2014/main" val="3791886989"/>
                    </a:ext>
                  </a:extLst>
                </a:gridCol>
                <a:gridCol w="3402285">
                  <a:extLst>
                    <a:ext uri="{9D8B030D-6E8A-4147-A177-3AD203B41FA5}">
                      <a16:colId xmlns:a16="http://schemas.microsoft.com/office/drawing/2014/main" val="3915294236"/>
                    </a:ext>
                  </a:extLst>
                </a:gridCol>
                <a:gridCol w="3402285">
                  <a:extLst>
                    <a:ext uri="{9D8B030D-6E8A-4147-A177-3AD203B41FA5}">
                      <a16:colId xmlns:a16="http://schemas.microsoft.com/office/drawing/2014/main" val="2296799445"/>
                    </a:ext>
                  </a:extLst>
                </a:gridCol>
              </a:tblGrid>
              <a:tr h="567404"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kern="1200" dirty="0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VALUE</a:t>
                      </a:r>
                      <a:endParaRPr lang="es-CL" sz="1200" b="1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kern="1200" dirty="0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STATEMENT</a:t>
                      </a:r>
                      <a:endParaRPr lang="es-CL" sz="1200" b="1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</a:t>
                      </a:r>
                      <a:r>
                        <a:rPr lang="es-CL" sz="1200" b="1" i="0" kern="1200" dirty="0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FAVORABILITY</a:t>
                      </a:r>
                      <a:endParaRPr lang="es-CL" sz="1200" b="1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7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7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5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2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78368"/>
                  </a:ext>
                </a:extLst>
              </a:tr>
            </a:tbl>
          </a:graphicData>
        </a:graphic>
      </p:graphicFrame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CB09CD26-39CE-494C-AE46-CED0C9F21306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BE4596E-5690-3445-9083-D608A6EDF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BE548DB-1AAF-8C65-603C-9B6D35BE17E5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000" b="1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TEAM X OVERVIEW</a:t>
            </a:r>
            <a:endParaRPr kumimoji="0" lang="es-CL" sz="4000" b="1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928AB01-C306-FE3E-D167-222ECBC2CD21}"/>
              </a:ext>
            </a:extLst>
          </p:cNvPr>
          <p:cNvSpPr txBox="1"/>
          <p:nvPr/>
        </p:nvSpPr>
        <p:spPr>
          <a:xfrm>
            <a:off x="1086787" y="1368846"/>
            <a:ext cx="431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MEASUREMENT SEPTEMBER-OCTOBER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55687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436872" y="2262299"/>
            <a:ext cx="6284643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Statements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that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have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seen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1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MOST DECREASE 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in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their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evaluation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compared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2022, and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that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we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need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1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UNDERSTAND AND WORK ON</a:t>
            </a:r>
            <a:r>
              <a:rPr lang="es-CL" sz="14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es-CL" sz="14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BA7C83-BA32-394E-9098-CBBCB0B64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196204"/>
              </p:ext>
            </p:extLst>
          </p:nvPr>
        </p:nvGraphicFramePr>
        <p:xfrm>
          <a:off x="1086787" y="3026028"/>
          <a:ext cx="10206855" cy="2050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659">
                  <a:extLst>
                    <a:ext uri="{9D8B030D-6E8A-4147-A177-3AD203B41FA5}">
                      <a16:colId xmlns:a16="http://schemas.microsoft.com/office/drawing/2014/main" val="3791886989"/>
                    </a:ext>
                  </a:extLst>
                </a:gridCol>
                <a:gridCol w="5068388">
                  <a:extLst>
                    <a:ext uri="{9D8B030D-6E8A-4147-A177-3AD203B41FA5}">
                      <a16:colId xmlns:a16="http://schemas.microsoft.com/office/drawing/2014/main" val="3915294236"/>
                    </a:ext>
                  </a:extLst>
                </a:gridCol>
                <a:gridCol w="1058092">
                  <a:extLst>
                    <a:ext uri="{9D8B030D-6E8A-4147-A177-3AD203B41FA5}">
                      <a16:colId xmlns:a16="http://schemas.microsoft.com/office/drawing/2014/main" val="229679944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853985289"/>
                    </a:ext>
                  </a:extLst>
                </a:gridCol>
                <a:gridCol w="1574876">
                  <a:extLst>
                    <a:ext uri="{9D8B030D-6E8A-4147-A177-3AD203B41FA5}">
                      <a16:colId xmlns:a16="http://schemas.microsoft.com/office/drawing/2014/main" val="3296403954"/>
                    </a:ext>
                  </a:extLst>
                </a:gridCol>
              </a:tblGrid>
              <a:tr h="567404"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kern="1200" dirty="0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VALUE</a:t>
                      </a:r>
                      <a:endParaRPr lang="es-CL" sz="1200" b="1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kern="1200" dirty="0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STATEMENT</a:t>
                      </a:r>
                      <a:endParaRPr lang="es-CL" sz="1200" b="1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EC 2022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EC 2023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 i="0" kern="1200" dirty="0" err="1">
                          <a:solidFill>
                            <a:schemeClr val="lt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Difference</a:t>
                      </a:r>
                      <a:endParaRPr lang="es-CL" sz="1200" b="1" i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3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17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72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52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2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200" b="0" i="0" dirty="0">
                        <a:solidFill>
                          <a:srgbClr val="3E3E3E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78368"/>
                  </a:ext>
                </a:extLst>
              </a:tr>
            </a:tbl>
          </a:graphicData>
        </a:graphic>
      </p:graphicFrame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5D45FC74-7F84-3545-A35A-BB8C77186781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782C7BE-DA2E-044C-B391-F0AA31504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DD881E64-35E9-436B-C231-F0293E589F38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000" b="1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TEAM X OVERVIEW</a:t>
            </a:r>
            <a:endParaRPr kumimoji="0" lang="es-CL" sz="4000" b="1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259699-9A6A-05E1-C936-8715B9FB2CE0}"/>
              </a:ext>
            </a:extLst>
          </p:cNvPr>
          <p:cNvSpPr txBox="1"/>
          <p:nvPr/>
        </p:nvSpPr>
        <p:spPr>
          <a:xfrm>
            <a:off x="1086787" y="1368846"/>
            <a:ext cx="431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MEASUREMENT SEPTEMBER-OCTOBER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2340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dondear rectángulo de esquina del mismo lado 17">
            <a:extLst>
              <a:ext uri="{FF2B5EF4-FFF2-40B4-BE49-F238E27FC236}">
                <a16:creationId xmlns:a16="http://schemas.microsoft.com/office/drawing/2014/main" id="{3DBB1D71-0C0C-5F45-9D19-E68234223C94}"/>
              </a:ext>
            </a:extLst>
          </p:cNvPr>
          <p:cNvSpPr/>
          <p:nvPr/>
        </p:nvSpPr>
        <p:spPr>
          <a:xfrm rot="5400000">
            <a:off x="3789576" y="1403079"/>
            <a:ext cx="603349" cy="6008916"/>
          </a:xfrm>
          <a:prstGeom prst="round2Same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7CBF1F"/>
              </a:gs>
              <a:gs pos="100000">
                <a:srgbClr val="7CD21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8F4A7C3-93FC-344A-AE8D-D1A78FFEB43F}"/>
              </a:ext>
            </a:extLst>
          </p:cNvPr>
          <p:cNvSpPr txBox="1"/>
          <p:nvPr/>
        </p:nvSpPr>
        <p:spPr>
          <a:xfrm>
            <a:off x="1432676" y="4132717"/>
            <a:ext cx="535882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Let's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systematize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our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action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plan in </a:t>
            </a:r>
            <a:r>
              <a:rPr lang="es-CL" sz="1400" b="1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Qualtrics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so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that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we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can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track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its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progress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kumimoji="0" lang="es-CL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5D45FC74-7F84-3545-A35A-BB8C77186781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782C7BE-DA2E-044C-B391-F0AA31504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11" name="Redondear rectángulo de esquina del mismo lado 10">
            <a:extLst>
              <a:ext uri="{FF2B5EF4-FFF2-40B4-BE49-F238E27FC236}">
                <a16:creationId xmlns:a16="http://schemas.microsoft.com/office/drawing/2014/main" id="{0186B3E0-2CB9-344E-B366-C9AF5444CD6F}"/>
              </a:ext>
            </a:extLst>
          </p:cNvPr>
          <p:cNvSpPr/>
          <p:nvPr/>
        </p:nvSpPr>
        <p:spPr>
          <a:xfrm rot="5400000">
            <a:off x="3789571" y="130876"/>
            <a:ext cx="603349" cy="6008917"/>
          </a:xfrm>
          <a:prstGeom prst="round2Same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828282"/>
              </a:gs>
              <a:gs pos="100000">
                <a:srgbClr val="989898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A63440E-C6BC-734B-9E74-51F48A34B898}"/>
              </a:ext>
            </a:extLst>
          </p:cNvPr>
          <p:cNvSpPr txBox="1"/>
          <p:nvPr/>
        </p:nvSpPr>
        <p:spPr>
          <a:xfrm>
            <a:off x="1432676" y="2968788"/>
            <a:ext cx="55682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Let's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define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value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and </a:t>
            </a:r>
            <a:r>
              <a:rPr lang="es-CL" sz="1400" b="1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priority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statements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es-CL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4" name="Redondear rectángulo de esquina del mismo lado 13">
            <a:extLst>
              <a:ext uri="{FF2B5EF4-FFF2-40B4-BE49-F238E27FC236}">
                <a16:creationId xmlns:a16="http://schemas.microsoft.com/office/drawing/2014/main" id="{9D534748-C258-E547-AB7B-C06391FEE6FD}"/>
              </a:ext>
            </a:extLst>
          </p:cNvPr>
          <p:cNvSpPr/>
          <p:nvPr/>
        </p:nvSpPr>
        <p:spPr>
          <a:xfrm rot="5400000">
            <a:off x="3789577" y="766978"/>
            <a:ext cx="603349" cy="6008918"/>
          </a:xfrm>
          <a:prstGeom prst="round2Same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C40055"/>
              </a:gs>
              <a:gs pos="100000">
                <a:srgbClr val="DD005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50CCE75-3081-FB41-9F7C-D7CD807B1429}"/>
              </a:ext>
            </a:extLst>
          </p:cNvPr>
          <p:cNvSpPr txBox="1"/>
          <p:nvPr/>
        </p:nvSpPr>
        <p:spPr>
          <a:xfrm>
            <a:off x="1240100" y="3402975"/>
            <a:ext cx="596371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Let's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define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actions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for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each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priority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They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should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be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specific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associated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with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result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and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with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defined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deadlines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and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responsible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parties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es-CL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6" name="Redondear rectángulo de esquina del mismo lado 15">
            <a:extLst>
              <a:ext uri="{FF2B5EF4-FFF2-40B4-BE49-F238E27FC236}">
                <a16:creationId xmlns:a16="http://schemas.microsoft.com/office/drawing/2014/main" id="{788A8A73-44F7-D049-A5F1-556E1BAFFB9B}"/>
              </a:ext>
            </a:extLst>
          </p:cNvPr>
          <p:cNvSpPr/>
          <p:nvPr/>
        </p:nvSpPr>
        <p:spPr>
          <a:xfrm rot="5400000">
            <a:off x="3789574" y="2040045"/>
            <a:ext cx="603349" cy="6008916"/>
          </a:xfrm>
          <a:prstGeom prst="round2Same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44F99"/>
              </a:gs>
              <a:gs pos="100000">
                <a:srgbClr val="1946B9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907472B-9095-F349-9F64-4FD8F1E9830B}"/>
              </a:ext>
            </a:extLst>
          </p:cNvPr>
          <p:cNvSpPr txBox="1"/>
          <p:nvPr/>
        </p:nvSpPr>
        <p:spPr>
          <a:xfrm>
            <a:off x="1432676" y="4767068"/>
            <a:ext cx="578087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Let's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agree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on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monitoring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mechanisms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and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allocate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time in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our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meetings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assess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4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progress</a:t>
            </a: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es-CL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24D65C-97B7-0F4A-A991-B3FA4A780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17" y="985591"/>
            <a:ext cx="3417315" cy="5395761"/>
          </a:xfrm>
          <a:prstGeom prst="rect">
            <a:avLst/>
          </a:prstGeom>
        </p:spPr>
      </p:pic>
      <p:sp>
        <p:nvSpPr>
          <p:cNvPr id="28" name="Título 1">
            <a:extLst>
              <a:ext uri="{FF2B5EF4-FFF2-40B4-BE49-F238E27FC236}">
                <a16:creationId xmlns:a16="http://schemas.microsoft.com/office/drawing/2014/main" id="{C28DC6AC-8E6A-8D4D-90C6-EB31BCB035EC}"/>
              </a:ext>
            </a:extLst>
          </p:cNvPr>
          <p:cNvSpPr txBox="1">
            <a:spLocks/>
          </p:cNvSpPr>
          <p:nvPr/>
        </p:nvSpPr>
        <p:spPr>
          <a:xfrm>
            <a:off x="998397" y="2175710"/>
            <a:ext cx="7149792" cy="552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s-CL" sz="28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How</a:t>
            </a:r>
            <a:r>
              <a:rPr lang="es-CL" sz="28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28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28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28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co-create</a:t>
            </a:r>
            <a:r>
              <a:rPr lang="es-CL" sz="28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28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an</a:t>
            </a:r>
            <a:r>
              <a:rPr lang="es-CL" sz="28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2800" b="1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action</a:t>
            </a:r>
            <a:r>
              <a:rPr lang="es-CL" sz="2800" b="1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plan</a:t>
            </a:r>
            <a:r>
              <a:rPr lang="es-CL" sz="28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?</a:t>
            </a:r>
            <a:endParaRPr lang="es-CL" sz="2800" b="1" spc="-1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C099B1-F7D5-0560-A071-E029CB66F8C3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4000" b="1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TEAM X OVERVIEW</a:t>
            </a:r>
            <a:endParaRPr kumimoji="0" lang="es-CL" sz="4000" b="1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9163D3-9AE2-D6FE-CD9F-0AC0E11A0E59}"/>
              </a:ext>
            </a:extLst>
          </p:cNvPr>
          <p:cNvSpPr txBox="1"/>
          <p:nvPr/>
        </p:nvSpPr>
        <p:spPr>
          <a:xfrm>
            <a:off x="1086787" y="1368846"/>
            <a:ext cx="431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MEASUREMENT SEPTEMBER-OCTOBER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9072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n 65">
            <a:extLst>
              <a:ext uri="{FF2B5EF4-FFF2-40B4-BE49-F238E27FC236}">
                <a16:creationId xmlns:a16="http://schemas.microsoft.com/office/drawing/2014/main" id="{42539B7E-5CE2-9746-AE65-FC3CA552D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77" y="1323133"/>
            <a:ext cx="933450" cy="103275"/>
          </a:xfrm>
          <a:prstGeom prst="rect">
            <a:avLst/>
          </a:prstGeom>
        </p:spPr>
      </p:pic>
      <p:sp>
        <p:nvSpPr>
          <p:cNvPr id="101" name="Título 1">
            <a:extLst>
              <a:ext uri="{FF2B5EF4-FFF2-40B4-BE49-F238E27FC236}">
                <a16:creationId xmlns:a16="http://schemas.microsoft.com/office/drawing/2014/main" id="{70336338-8C2E-0047-833B-54462BB1B038}"/>
              </a:ext>
            </a:extLst>
          </p:cNvPr>
          <p:cNvSpPr txBox="1">
            <a:spLocks/>
          </p:cNvSpPr>
          <p:nvPr/>
        </p:nvSpPr>
        <p:spPr>
          <a:xfrm>
            <a:off x="755818" y="763750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6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ACTION PLAN TEMPLATE </a:t>
            </a:r>
            <a:r>
              <a:rPr kumimoji="0" lang="es-CL" sz="3600" b="1" i="0" u="none" strike="noStrike" kern="1200" cap="none" spc="-150" normalizeH="0" baseline="0" noProof="0" dirty="0">
                <a:ln>
                  <a:noFill/>
                </a:ln>
                <a:solidFill>
                  <a:srgbClr val="143CB3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QUALTRICS</a:t>
            </a:r>
          </a:p>
        </p:txBody>
      </p:sp>
      <p:sp>
        <p:nvSpPr>
          <p:cNvPr id="99" name="Rectángulo redondeado 98">
            <a:extLst>
              <a:ext uri="{FF2B5EF4-FFF2-40B4-BE49-F238E27FC236}">
                <a16:creationId xmlns:a16="http://schemas.microsoft.com/office/drawing/2014/main" id="{D350C1E3-6BFE-7E4B-8CAF-1D379ED50822}"/>
              </a:ext>
            </a:extLst>
          </p:cNvPr>
          <p:cNvSpPr/>
          <p:nvPr/>
        </p:nvSpPr>
        <p:spPr>
          <a:xfrm>
            <a:off x="7973677" y="1793147"/>
            <a:ext cx="3231135" cy="3479497"/>
          </a:xfrm>
          <a:prstGeom prst="roundRect">
            <a:avLst>
              <a:gd name="adj" fmla="val 67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53A8B822-F24A-514A-A210-BAB3D84F3B48}"/>
              </a:ext>
            </a:extLst>
          </p:cNvPr>
          <p:cNvSpPr txBox="1"/>
          <p:nvPr/>
        </p:nvSpPr>
        <p:spPr>
          <a:xfrm>
            <a:off x="8798706" y="2116652"/>
            <a:ext cx="211946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b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"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Search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for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statement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that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team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identified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as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an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improvement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opportunity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 algn="l"/>
            <a:endParaRPr lang="es-CL" sz="1000" b="0" i="0" dirty="0"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l"/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On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right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side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click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on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"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Improve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," and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then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on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"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Create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an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action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plan.”</a:t>
            </a:r>
          </a:p>
          <a:p>
            <a:pPr algn="l"/>
            <a:endParaRPr lang="es-CL" sz="1000" b="0" i="0" dirty="0"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l"/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Click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on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"View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your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action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plan." A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window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will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open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where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you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will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see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statement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as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title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 Change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it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name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of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plan.</a:t>
            </a:r>
          </a:p>
          <a:p>
            <a:pPr algn="l"/>
            <a:endParaRPr lang="es-CL" sz="1000" b="0" i="0" dirty="0"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l"/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Review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"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Actions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"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section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and complete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information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(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steps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descriptions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deadlines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and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responsible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parties</a:t>
            </a:r>
            <a:r>
              <a:rPr lang="es-CL" sz="10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)</a:t>
            </a: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52B98A9E-7F3F-4141-AE44-576A31E67C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87" t="41411" r="7766" b="37716"/>
          <a:stretch/>
        </p:blipFill>
        <p:spPr>
          <a:xfrm>
            <a:off x="890677" y="1794322"/>
            <a:ext cx="4339526" cy="1431513"/>
          </a:xfrm>
          <a:prstGeom prst="rect">
            <a:avLst/>
          </a:prstGeom>
        </p:spPr>
      </p:pic>
      <p:pic>
        <p:nvPicPr>
          <p:cNvPr id="56" name="Imagen 5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C6A1A5F-5055-9441-9A25-6E06C10648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9" t="27351" r="17536" b="26259"/>
          <a:stretch/>
        </p:blipFill>
        <p:spPr>
          <a:xfrm>
            <a:off x="890677" y="3162991"/>
            <a:ext cx="6575816" cy="2698013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757463F4-7E84-5440-BDF5-CCCD9D01D6CF}"/>
              </a:ext>
            </a:extLst>
          </p:cNvPr>
          <p:cNvSpPr/>
          <p:nvPr/>
        </p:nvSpPr>
        <p:spPr>
          <a:xfrm>
            <a:off x="8241288" y="2163403"/>
            <a:ext cx="431015" cy="431015"/>
          </a:xfrm>
          <a:prstGeom prst="ellipse">
            <a:avLst/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9E29B1A1-D7B8-D147-8008-B97303688335}"/>
              </a:ext>
            </a:extLst>
          </p:cNvPr>
          <p:cNvSpPr/>
          <p:nvPr/>
        </p:nvSpPr>
        <p:spPr>
          <a:xfrm>
            <a:off x="8241288" y="2781349"/>
            <a:ext cx="431015" cy="431015"/>
          </a:xfrm>
          <a:prstGeom prst="ellipse">
            <a:avLst/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D77F22A0-5209-8D4C-8F1A-BB62796EF0F0}"/>
              </a:ext>
            </a:extLst>
          </p:cNvPr>
          <p:cNvSpPr/>
          <p:nvPr/>
        </p:nvSpPr>
        <p:spPr>
          <a:xfrm>
            <a:off x="8241288" y="3396060"/>
            <a:ext cx="431015" cy="431015"/>
          </a:xfrm>
          <a:prstGeom prst="ellipse">
            <a:avLst/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C5DF80C3-6C60-D548-A788-623CE25EB639}"/>
              </a:ext>
            </a:extLst>
          </p:cNvPr>
          <p:cNvSpPr/>
          <p:nvPr/>
        </p:nvSpPr>
        <p:spPr>
          <a:xfrm>
            <a:off x="8241288" y="4296489"/>
            <a:ext cx="431015" cy="431015"/>
          </a:xfrm>
          <a:prstGeom prst="ellipse">
            <a:avLst/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ítulo 1">
            <a:extLst>
              <a:ext uri="{FF2B5EF4-FFF2-40B4-BE49-F238E27FC236}">
                <a16:creationId xmlns:a16="http://schemas.microsoft.com/office/drawing/2014/main" id="{F3A5F909-8006-5C4A-8E86-E9ED4F61326A}"/>
              </a:ext>
            </a:extLst>
          </p:cNvPr>
          <p:cNvSpPr txBox="1">
            <a:spLocks/>
          </p:cNvSpPr>
          <p:nvPr/>
        </p:nvSpPr>
        <p:spPr>
          <a:xfrm>
            <a:off x="8208921" y="2191769"/>
            <a:ext cx="466489" cy="418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</a:t>
            </a:r>
          </a:p>
        </p:txBody>
      </p:sp>
      <p:sp>
        <p:nvSpPr>
          <p:cNvPr id="64" name="Título 1">
            <a:extLst>
              <a:ext uri="{FF2B5EF4-FFF2-40B4-BE49-F238E27FC236}">
                <a16:creationId xmlns:a16="http://schemas.microsoft.com/office/drawing/2014/main" id="{F516CC93-B519-DA44-8030-01067BEDA9DC}"/>
              </a:ext>
            </a:extLst>
          </p:cNvPr>
          <p:cNvSpPr txBox="1">
            <a:spLocks/>
          </p:cNvSpPr>
          <p:nvPr/>
        </p:nvSpPr>
        <p:spPr>
          <a:xfrm>
            <a:off x="8221620" y="2808638"/>
            <a:ext cx="466489" cy="418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2</a:t>
            </a:r>
          </a:p>
        </p:txBody>
      </p:sp>
      <p:sp>
        <p:nvSpPr>
          <p:cNvPr id="67" name="Título 1">
            <a:extLst>
              <a:ext uri="{FF2B5EF4-FFF2-40B4-BE49-F238E27FC236}">
                <a16:creationId xmlns:a16="http://schemas.microsoft.com/office/drawing/2014/main" id="{0D7DFB35-2527-8449-B933-CB5EE35ABD9E}"/>
              </a:ext>
            </a:extLst>
          </p:cNvPr>
          <p:cNvSpPr txBox="1">
            <a:spLocks/>
          </p:cNvSpPr>
          <p:nvPr/>
        </p:nvSpPr>
        <p:spPr>
          <a:xfrm>
            <a:off x="8221620" y="3422470"/>
            <a:ext cx="466489" cy="418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3</a:t>
            </a:r>
          </a:p>
        </p:txBody>
      </p:sp>
      <p:sp>
        <p:nvSpPr>
          <p:cNvPr id="68" name="Título 1">
            <a:extLst>
              <a:ext uri="{FF2B5EF4-FFF2-40B4-BE49-F238E27FC236}">
                <a16:creationId xmlns:a16="http://schemas.microsoft.com/office/drawing/2014/main" id="{B1D6E10F-F280-4848-BA04-981C1095A151}"/>
              </a:ext>
            </a:extLst>
          </p:cNvPr>
          <p:cNvSpPr txBox="1">
            <a:spLocks/>
          </p:cNvSpPr>
          <p:nvPr/>
        </p:nvSpPr>
        <p:spPr>
          <a:xfrm>
            <a:off x="8208921" y="4324169"/>
            <a:ext cx="466489" cy="418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4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9B6BC66D-1780-984C-B058-EBA410FB6F25}"/>
              </a:ext>
            </a:extLst>
          </p:cNvPr>
          <p:cNvCxnSpPr>
            <a:cxnSpLocks/>
          </p:cNvCxnSpPr>
          <p:nvPr/>
        </p:nvCxnSpPr>
        <p:spPr>
          <a:xfrm flipH="1" flipV="1">
            <a:off x="5058383" y="2606867"/>
            <a:ext cx="3150539" cy="385717"/>
          </a:xfrm>
          <a:prstGeom prst="straightConnector1">
            <a:avLst/>
          </a:prstGeom>
          <a:ln>
            <a:solidFill>
              <a:srgbClr val="9898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>
            <a:extLst>
              <a:ext uri="{FF2B5EF4-FFF2-40B4-BE49-F238E27FC236}">
                <a16:creationId xmlns:a16="http://schemas.microsoft.com/office/drawing/2014/main" id="{59F32E9D-C010-2C4E-93E9-9F37C3643248}"/>
              </a:ext>
            </a:extLst>
          </p:cNvPr>
          <p:cNvCxnSpPr>
            <a:cxnSpLocks/>
          </p:cNvCxnSpPr>
          <p:nvPr/>
        </p:nvCxnSpPr>
        <p:spPr>
          <a:xfrm flipH="1">
            <a:off x="6676963" y="3586349"/>
            <a:ext cx="1531958" cy="7400"/>
          </a:xfrm>
          <a:prstGeom prst="straightConnector1">
            <a:avLst/>
          </a:prstGeom>
          <a:ln>
            <a:solidFill>
              <a:srgbClr val="9898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7A0D93F2-D2FE-1B49-9282-3C6E06F9B3C4}"/>
              </a:ext>
            </a:extLst>
          </p:cNvPr>
          <p:cNvCxnSpPr>
            <a:cxnSpLocks/>
          </p:cNvCxnSpPr>
          <p:nvPr/>
        </p:nvCxnSpPr>
        <p:spPr>
          <a:xfrm flipH="1" flipV="1">
            <a:off x="3571336" y="2277374"/>
            <a:ext cx="4637585" cy="119987"/>
          </a:xfrm>
          <a:prstGeom prst="straightConnector1">
            <a:avLst/>
          </a:prstGeom>
          <a:ln>
            <a:solidFill>
              <a:srgbClr val="9898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errar llave 7">
            <a:extLst>
              <a:ext uri="{FF2B5EF4-FFF2-40B4-BE49-F238E27FC236}">
                <a16:creationId xmlns:a16="http://schemas.microsoft.com/office/drawing/2014/main" id="{A9D1AEBA-3513-424C-896D-6E95FBC2E92E}"/>
              </a:ext>
            </a:extLst>
          </p:cNvPr>
          <p:cNvSpPr/>
          <p:nvPr/>
        </p:nvSpPr>
        <p:spPr>
          <a:xfrm>
            <a:off x="7431706" y="3827074"/>
            <a:ext cx="258913" cy="2033930"/>
          </a:xfrm>
          <a:prstGeom prst="rightBrace">
            <a:avLst/>
          </a:prstGeom>
          <a:ln>
            <a:solidFill>
              <a:srgbClr val="989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87ADF0F7-35E2-9F4E-B8C4-478B443AE9BC}"/>
              </a:ext>
            </a:extLst>
          </p:cNvPr>
          <p:cNvCxnSpPr>
            <a:cxnSpLocks/>
            <a:stCxn id="8" idx="1"/>
          </p:cNvCxnSpPr>
          <p:nvPr/>
        </p:nvCxnSpPr>
        <p:spPr>
          <a:xfrm flipV="1">
            <a:off x="7690619" y="4511997"/>
            <a:ext cx="507184" cy="332042"/>
          </a:xfrm>
          <a:prstGeom prst="straightConnector1">
            <a:avLst/>
          </a:prstGeom>
          <a:ln>
            <a:solidFill>
              <a:srgbClr val="989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71438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ángulo redondeado 86">
            <a:extLst>
              <a:ext uri="{FF2B5EF4-FFF2-40B4-BE49-F238E27FC236}">
                <a16:creationId xmlns:a16="http://schemas.microsoft.com/office/drawing/2014/main" id="{4AF3E4F1-A80E-FC4F-881A-183F0723A772}"/>
              </a:ext>
            </a:extLst>
          </p:cNvPr>
          <p:cNvSpPr/>
          <p:nvPr/>
        </p:nvSpPr>
        <p:spPr>
          <a:xfrm>
            <a:off x="1706825" y="5305429"/>
            <a:ext cx="4495287" cy="720154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3A6DE4AC-1753-EC4F-8FC4-3BFF6BB21222}"/>
              </a:ext>
            </a:extLst>
          </p:cNvPr>
          <p:cNvSpPr/>
          <p:nvPr/>
        </p:nvSpPr>
        <p:spPr>
          <a:xfrm>
            <a:off x="601834" y="1673691"/>
            <a:ext cx="6930934" cy="3479868"/>
          </a:xfrm>
          <a:prstGeom prst="roundRect">
            <a:avLst>
              <a:gd name="adj" fmla="val 1128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EC44E4FA-C62B-654F-99A0-CAA0B95F2374}"/>
              </a:ext>
            </a:extLst>
          </p:cNvPr>
          <p:cNvSpPr/>
          <p:nvPr/>
        </p:nvSpPr>
        <p:spPr>
          <a:xfrm>
            <a:off x="1588127" y="2310830"/>
            <a:ext cx="4732684" cy="467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predictor variables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correspond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elements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that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can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manage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Working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on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action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points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mobilizes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outcome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variables.</a:t>
            </a:r>
            <a:endParaRPr lang="es-CL" sz="10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192A71E1-9AAD-A24B-BFAC-926B87A45BE9}"/>
              </a:ext>
            </a:extLst>
          </p:cNvPr>
          <p:cNvSpPr/>
          <p:nvPr/>
        </p:nvSpPr>
        <p:spPr>
          <a:xfrm>
            <a:off x="1541485" y="1954833"/>
            <a:ext cx="4732684" cy="322287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F286C75-8B50-9D4A-97A9-38E50563FA48}"/>
              </a:ext>
            </a:extLst>
          </p:cNvPr>
          <p:cNvSpPr/>
          <p:nvPr/>
        </p:nvSpPr>
        <p:spPr>
          <a:xfrm>
            <a:off x="2203448" y="1972339"/>
            <a:ext cx="35052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CL" sz="12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PREDICTOR VARIABLES: SHARED VALUES </a:t>
            </a:r>
            <a:r>
              <a:rPr lang="es-CL" sz="12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(29)</a:t>
            </a:r>
          </a:p>
        </p:txBody>
      </p:sp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EBA3FCD3-5553-D74E-8DBD-135FCA16B376}"/>
              </a:ext>
            </a:extLst>
          </p:cNvPr>
          <p:cNvSpPr/>
          <p:nvPr/>
        </p:nvSpPr>
        <p:spPr>
          <a:xfrm>
            <a:off x="7657743" y="1673690"/>
            <a:ext cx="3957608" cy="3479869"/>
          </a:xfrm>
          <a:prstGeom prst="roundRect">
            <a:avLst>
              <a:gd name="adj" fmla="val 11284"/>
            </a:avLst>
          </a:prstGeom>
          <a:gradFill>
            <a:gsLst>
              <a:gs pos="0">
                <a:srgbClr val="1946B9"/>
              </a:gs>
              <a:gs pos="100000">
                <a:srgbClr val="344F99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Rectángulo redondeado 50">
            <a:extLst>
              <a:ext uri="{FF2B5EF4-FFF2-40B4-BE49-F238E27FC236}">
                <a16:creationId xmlns:a16="http://schemas.microsoft.com/office/drawing/2014/main" id="{64E2D0CC-9A7A-0045-85AC-FF7DDEB83D52}"/>
              </a:ext>
            </a:extLst>
          </p:cNvPr>
          <p:cNvSpPr/>
          <p:nvPr/>
        </p:nvSpPr>
        <p:spPr>
          <a:xfrm>
            <a:off x="8240066" y="2305453"/>
            <a:ext cx="2829697" cy="3222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34006593-2D97-1B42-8619-CA4F5F98C953}"/>
              </a:ext>
            </a:extLst>
          </p:cNvPr>
          <p:cNvSpPr/>
          <p:nvPr/>
        </p:nvSpPr>
        <p:spPr>
          <a:xfrm>
            <a:off x="8676863" y="2322959"/>
            <a:ext cx="20927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CL" sz="1200" b="1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OUTCOME VARIABLES </a:t>
            </a:r>
            <a:r>
              <a:rPr lang="es-CL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(4) 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E1CDA5A0-8E03-4145-BE98-9482AB21820C}"/>
              </a:ext>
            </a:extLst>
          </p:cNvPr>
          <p:cNvSpPr/>
          <p:nvPr/>
        </p:nvSpPr>
        <p:spPr>
          <a:xfrm>
            <a:off x="7891927" y="2664839"/>
            <a:ext cx="3534014" cy="467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0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outcome</a:t>
            </a:r>
            <a:r>
              <a:rPr lang="es-CL" sz="10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variables are a </a:t>
            </a:r>
            <a:r>
              <a:rPr lang="es-CL" sz="10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consequence</a:t>
            </a:r>
            <a:r>
              <a:rPr lang="es-CL" sz="10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of</a:t>
            </a:r>
            <a:r>
              <a:rPr lang="es-CL" sz="10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employees</a:t>
            </a:r>
            <a:r>
              <a:rPr lang="es-CL" sz="10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' </a:t>
            </a:r>
            <a:r>
              <a:rPr lang="es-CL" sz="10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experience</a:t>
            </a:r>
            <a:r>
              <a:rPr lang="es-CL" sz="10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and are </a:t>
            </a:r>
            <a:r>
              <a:rPr lang="es-CL" sz="10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not</a:t>
            </a:r>
            <a:r>
              <a:rPr lang="es-CL" sz="10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managed</a:t>
            </a:r>
            <a:r>
              <a:rPr lang="es-CL" sz="10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directly</a:t>
            </a:r>
            <a:endParaRPr lang="es-CL" sz="10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50AFF121-07DF-E64A-9E46-49FEEAD682A1}"/>
              </a:ext>
            </a:extLst>
          </p:cNvPr>
          <p:cNvSpPr/>
          <p:nvPr/>
        </p:nvSpPr>
        <p:spPr>
          <a:xfrm>
            <a:off x="9368480" y="3124172"/>
            <a:ext cx="2057461" cy="143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rgbClr val="DD0055"/>
              </a:buClr>
            </a:pP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Likelihood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recommend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company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as a </a:t>
            </a: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workplace</a:t>
            </a:r>
            <a:endParaRPr lang="es-CL" sz="800" b="0" i="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rgbClr val="DD0055"/>
              </a:buClr>
            </a:pPr>
            <a:endParaRPr lang="es-CL" sz="8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rgbClr val="DD0055"/>
              </a:buClr>
            </a:pP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Commitment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helping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company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achieve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its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goals</a:t>
            </a:r>
            <a:endParaRPr lang="es-CL" sz="800" b="0" i="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rgbClr val="DD0055"/>
              </a:buClr>
            </a:pPr>
            <a:endParaRPr lang="es-CL" sz="8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rgbClr val="DD0055"/>
              </a:buClr>
            </a:pP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Level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of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identification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with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organization</a:t>
            </a:r>
            <a:endParaRPr lang="es-CL" sz="800" b="0" i="0" dirty="0">
              <a:solidFill>
                <a:schemeClr val="bg1"/>
              </a:solidFill>
              <a:effectLst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rgbClr val="DD0055"/>
              </a:buClr>
            </a:pPr>
            <a:endParaRPr lang="es-CL" sz="8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rgbClr val="DD0055"/>
              </a:buClr>
            </a:pP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How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do </a:t>
            </a: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our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employees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800" b="0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feel</a:t>
            </a:r>
            <a:r>
              <a:rPr lang="es-CL" sz="8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?</a:t>
            </a:r>
            <a:endParaRPr lang="es-CL" sz="8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7" name="Rectángulo redondeado 56">
            <a:extLst>
              <a:ext uri="{FF2B5EF4-FFF2-40B4-BE49-F238E27FC236}">
                <a16:creationId xmlns:a16="http://schemas.microsoft.com/office/drawing/2014/main" id="{2C44E2AF-5A33-4E47-8541-276C8780C045}"/>
              </a:ext>
            </a:extLst>
          </p:cNvPr>
          <p:cNvSpPr/>
          <p:nvPr/>
        </p:nvSpPr>
        <p:spPr>
          <a:xfrm>
            <a:off x="7994261" y="3111697"/>
            <a:ext cx="1371062" cy="3222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9" name="Rectángulo redondeado 58">
            <a:extLst>
              <a:ext uri="{FF2B5EF4-FFF2-40B4-BE49-F238E27FC236}">
                <a16:creationId xmlns:a16="http://schemas.microsoft.com/office/drawing/2014/main" id="{C6C0B5D0-BC58-854B-A5FA-25A3EC44E416}"/>
              </a:ext>
            </a:extLst>
          </p:cNvPr>
          <p:cNvSpPr/>
          <p:nvPr/>
        </p:nvSpPr>
        <p:spPr>
          <a:xfrm>
            <a:off x="7994261" y="3465658"/>
            <a:ext cx="1371062" cy="3222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0" name="Rectángulo redondeado 59">
            <a:extLst>
              <a:ext uri="{FF2B5EF4-FFF2-40B4-BE49-F238E27FC236}">
                <a16:creationId xmlns:a16="http://schemas.microsoft.com/office/drawing/2014/main" id="{AF372FFF-D45B-0847-BD23-1C6B0B713AAB}"/>
              </a:ext>
            </a:extLst>
          </p:cNvPr>
          <p:cNvSpPr/>
          <p:nvPr/>
        </p:nvSpPr>
        <p:spPr>
          <a:xfrm>
            <a:off x="7994261" y="3820100"/>
            <a:ext cx="1371062" cy="3222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1" name="Rectángulo redondeado 60">
            <a:extLst>
              <a:ext uri="{FF2B5EF4-FFF2-40B4-BE49-F238E27FC236}">
                <a16:creationId xmlns:a16="http://schemas.microsoft.com/office/drawing/2014/main" id="{BD047238-F51B-ED48-AC6A-AC1C7DBFEBBB}"/>
              </a:ext>
            </a:extLst>
          </p:cNvPr>
          <p:cNvSpPr/>
          <p:nvPr/>
        </p:nvSpPr>
        <p:spPr>
          <a:xfrm>
            <a:off x="7994261" y="4175469"/>
            <a:ext cx="1371062" cy="3222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6DEFBE38-C8E7-3445-9596-91AF114C0128}"/>
              </a:ext>
            </a:extLst>
          </p:cNvPr>
          <p:cNvSpPr/>
          <p:nvPr/>
        </p:nvSpPr>
        <p:spPr>
          <a:xfrm>
            <a:off x="8401616" y="3166561"/>
            <a:ext cx="45717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CL" sz="800" b="1" dirty="0">
                <a:solidFill>
                  <a:srgbClr val="1946B9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eNPS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B16DFF7C-0D82-9E44-84C8-B5618FE8E9B3}"/>
              </a:ext>
            </a:extLst>
          </p:cNvPr>
          <p:cNvSpPr/>
          <p:nvPr/>
        </p:nvSpPr>
        <p:spPr>
          <a:xfrm>
            <a:off x="8225981" y="3530354"/>
            <a:ext cx="9076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CL" sz="800" b="1" dirty="0">
                <a:solidFill>
                  <a:srgbClr val="1946B9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ENGAGEMENT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3FAE7B28-AFF3-3E4C-B46C-5D5B0BB0812E}"/>
              </a:ext>
            </a:extLst>
          </p:cNvPr>
          <p:cNvSpPr/>
          <p:nvPr/>
        </p:nvSpPr>
        <p:spPr>
          <a:xfrm>
            <a:off x="8203869" y="3884316"/>
            <a:ext cx="10278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CL" sz="800" b="1" dirty="0">
                <a:solidFill>
                  <a:srgbClr val="1946B9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IDENTIFICATION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6D321391-C7DA-1547-8E68-740DCEA494EB}"/>
              </a:ext>
            </a:extLst>
          </p:cNvPr>
          <p:cNvSpPr/>
          <p:nvPr/>
        </p:nvSpPr>
        <p:spPr>
          <a:xfrm>
            <a:off x="8326971" y="4228445"/>
            <a:ext cx="7441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CL" sz="800" b="1" dirty="0">
                <a:solidFill>
                  <a:srgbClr val="1946B9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EMOTIONS</a:t>
            </a: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2C802A38-F632-A84E-A292-8C821AC8F0F0}"/>
              </a:ext>
            </a:extLst>
          </p:cNvPr>
          <p:cNvSpPr/>
          <p:nvPr/>
        </p:nvSpPr>
        <p:spPr>
          <a:xfrm>
            <a:off x="2300639" y="5435682"/>
            <a:ext cx="33076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L" sz="11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THESE VARIABLES ARE THE ONES THAT </a:t>
            </a:r>
            <a:r>
              <a:rPr lang="es-CL" sz="11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WE CAN ACTIVELY MANAGE</a:t>
            </a:r>
            <a:r>
              <a:rPr lang="es-CL" sz="11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AS A TEAM</a:t>
            </a:r>
            <a:endParaRPr lang="es-CL" sz="11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8" name="Rectángulo redondeado 57">
            <a:extLst>
              <a:ext uri="{FF2B5EF4-FFF2-40B4-BE49-F238E27FC236}">
                <a16:creationId xmlns:a16="http://schemas.microsoft.com/office/drawing/2014/main" id="{2AEE51C8-AC9A-B246-828E-391D5CAFA4E5}"/>
              </a:ext>
            </a:extLst>
          </p:cNvPr>
          <p:cNvSpPr/>
          <p:nvPr/>
        </p:nvSpPr>
        <p:spPr>
          <a:xfrm>
            <a:off x="7657744" y="5305429"/>
            <a:ext cx="3957608" cy="720154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s-CL" dirty="0"/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73A58CD1-4AE3-C946-A9FC-0CC1ABF53231}"/>
              </a:ext>
            </a:extLst>
          </p:cNvPr>
          <p:cNvSpPr/>
          <p:nvPr/>
        </p:nvSpPr>
        <p:spPr>
          <a:xfrm>
            <a:off x="7623876" y="5435682"/>
            <a:ext cx="40470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L" sz="11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THESE </a:t>
            </a:r>
            <a:r>
              <a:rPr lang="es-CL" sz="11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RESULTS ARE THE OUTCOME OF MANAGING </a:t>
            </a:r>
            <a:r>
              <a:rPr lang="es-CL" sz="11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 VARIABLES ASSOCIATED WITH EACH VALUE</a:t>
            </a:r>
            <a:endParaRPr lang="es-CL" sz="11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5" name="Título 1">
            <a:extLst>
              <a:ext uri="{FF2B5EF4-FFF2-40B4-BE49-F238E27FC236}">
                <a16:creationId xmlns:a16="http://schemas.microsoft.com/office/drawing/2014/main" id="{4948139E-6AC3-3242-9D1A-AAC8BF19A388}"/>
              </a:ext>
            </a:extLst>
          </p:cNvPr>
          <p:cNvSpPr txBox="1">
            <a:spLocks/>
          </p:cNvSpPr>
          <p:nvPr/>
        </p:nvSpPr>
        <p:spPr>
          <a:xfrm>
            <a:off x="998397" y="453241"/>
            <a:ext cx="9459072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4000" b="1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MEASUREMENT MODEL</a:t>
            </a:r>
            <a:endParaRPr lang="es-CL" sz="4000" b="1" spc="-1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4254A2BC-0B1F-2B48-81D8-DD47EFEDA0D6}"/>
              </a:ext>
            </a:extLst>
          </p:cNvPr>
          <p:cNvSpPr/>
          <p:nvPr/>
        </p:nvSpPr>
        <p:spPr>
          <a:xfrm>
            <a:off x="1086787" y="981982"/>
            <a:ext cx="4390955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2EF4250A-909B-3442-B28E-53BA31A0EEA1}"/>
              </a:ext>
            </a:extLst>
          </p:cNvPr>
          <p:cNvSpPr txBox="1"/>
          <p:nvPr/>
        </p:nvSpPr>
        <p:spPr>
          <a:xfrm>
            <a:off x="1307917" y="970880"/>
            <a:ext cx="4258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 SURVEY HAS TWO KEY ELEMENTS</a:t>
            </a:r>
            <a:endParaRPr lang="es-CL" sz="16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CA92FF25-B30A-BC4E-A803-6B14C152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359242"/>
            <a:ext cx="933450" cy="1032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D3CB686-1FF9-9F1E-0CA1-5D633F5C0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97" y="2735340"/>
            <a:ext cx="6455208" cy="161724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B228B0E-6EC2-8071-89B5-6BC3100BD717}"/>
              </a:ext>
            </a:extLst>
          </p:cNvPr>
          <p:cNvSpPr txBox="1"/>
          <p:nvPr/>
        </p:nvSpPr>
        <p:spPr>
          <a:xfrm>
            <a:off x="1029319" y="4406901"/>
            <a:ext cx="1174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800" b="1" i="0" dirty="0">
                <a:solidFill>
                  <a:srgbClr val="878889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DIVERSE, TRUSTS, AND DEVELOPS PEOPLE</a:t>
            </a:r>
            <a:endParaRPr kumimoji="0" lang="es-CL" sz="800" b="1" u="none" strike="noStrike" kern="1200" cap="none" spc="0" normalizeH="0" baseline="0" noProof="0" dirty="0">
              <a:ln>
                <a:noFill/>
              </a:ln>
              <a:solidFill>
                <a:srgbClr val="878889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4C4772A-4A57-375F-1671-5A2F3DB36056}"/>
              </a:ext>
            </a:extLst>
          </p:cNvPr>
          <p:cNvSpPr txBox="1"/>
          <p:nvPr/>
        </p:nvSpPr>
        <p:spPr>
          <a:xfrm>
            <a:off x="2544130" y="4406901"/>
            <a:ext cx="1476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800" b="1" i="0" dirty="0">
                <a:solidFill>
                  <a:srgbClr val="C9004B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ANTICIPATING, TAKING THE LEAD, AND PERPETUAL LEARNING</a:t>
            </a:r>
            <a:endParaRPr kumimoji="0" lang="es-CL" sz="800" b="1" u="none" strike="noStrike" kern="1200" cap="none" spc="0" normalizeH="0" baseline="0" noProof="0" dirty="0">
              <a:ln>
                <a:noFill/>
              </a:ln>
              <a:solidFill>
                <a:srgbClr val="C9004B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FA02A2E-A0E0-5084-1C78-EE537442859E}"/>
              </a:ext>
            </a:extLst>
          </p:cNvPr>
          <p:cNvSpPr txBox="1"/>
          <p:nvPr/>
        </p:nvSpPr>
        <p:spPr>
          <a:xfrm>
            <a:off x="4176525" y="4387658"/>
            <a:ext cx="134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800" b="1" i="0" dirty="0">
                <a:solidFill>
                  <a:srgbClr val="133CB3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WITH EMPATHY, KNOWLEDGE, AND SIMPLICITY</a:t>
            </a:r>
            <a:endParaRPr kumimoji="0" lang="es-CL" sz="800" b="1" u="none" strike="noStrike" kern="1200" cap="none" spc="0" normalizeH="0" baseline="0" noProof="0" dirty="0">
              <a:ln>
                <a:noFill/>
              </a:ln>
              <a:solidFill>
                <a:srgbClr val="133CB3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1DBC6F5-963F-21E8-A09A-C9AFFC34879B}"/>
              </a:ext>
            </a:extLst>
          </p:cNvPr>
          <p:cNvSpPr txBox="1"/>
          <p:nvPr/>
        </p:nvSpPr>
        <p:spPr>
          <a:xfrm>
            <a:off x="5746921" y="4388907"/>
            <a:ext cx="1401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800" b="1" i="0" dirty="0">
                <a:solidFill>
                  <a:srgbClr val="72AE0C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RESPECTING PEOPLE, SOCIETY, AND THE ENVIRONMENT</a:t>
            </a:r>
            <a:endParaRPr kumimoji="0" lang="es-CL" sz="800" b="1" u="none" strike="noStrike" kern="1200" cap="none" spc="0" normalizeH="0" baseline="0" noProof="0" dirty="0">
              <a:ln>
                <a:noFill/>
              </a:ln>
              <a:solidFill>
                <a:srgbClr val="72AE0C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847988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F535176-D5ED-0D3F-F408-F16659FC9ED5}"/>
              </a:ext>
            </a:extLst>
          </p:cNvPr>
          <p:cNvSpPr txBox="1"/>
          <p:nvPr/>
        </p:nvSpPr>
        <p:spPr>
          <a:xfrm>
            <a:off x="1312386" y="4074832"/>
            <a:ext cx="54168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000" b="1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LET'S DISCUSS OUR RESULTS</a:t>
            </a:r>
            <a:endParaRPr lang="es-CL" sz="20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851DD4-D169-F160-FCC5-8839926FA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424" y="5272797"/>
            <a:ext cx="523402" cy="5267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B2EA44E-9692-D01A-FE09-116B6E69E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864" y="5276109"/>
            <a:ext cx="523402" cy="5234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543F7B2-747E-A139-508F-B4E5F38AC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0799" y="5277870"/>
            <a:ext cx="526715" cy="5234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56137A4-92DA-E36A-407F-C935400D03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6892" y="5268422"/>
            <a:ext cx="520110" cy="52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9426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99031F4C-7F89-E244-9B53-C3461B4A5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443" y="2742675"/>
            <a:ext cx="10663111" cy="864863"/>
          </a:xfrm>
        </p:spPr>
        <p:txBody>
          <a:bodyPr anchor="ctr">
            <a:noAutofit/>
          </a:bodyPr>
          <a:lstStyle/>
          <a:p>
            <a:r>
              <a:rPr lang="es-CL" sz="48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Key </a:t>
            </a:r>
            <a:r>
              <a:rPr lang="es-CL" sz="4800" b="1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results</a:t>
            </a:r>
            <a:r>
              <a:rPr lang="es-CL" sz="48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4800" b="1" i="0" dirty="0" err="1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for</a:t>
            </a:r>
            <a:r>
              <a:rPr lang="es-CL" sz="4800" b="1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BU</a:t>
            </a:r>
            <a:endParaRPr lang="es-CL" sz="4800" b="1" spc="-15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DA90365-4219-124D-AC14-64720EF7BC81}"/>
              </a:ext>
            </a:extLst>
          </p:cNvPr>
          <p:cNvSpPr txBox="1">
            <a:spLocks/>
          </p:cNvSpPr>
          <p:nvPr/>
        </p:nvSpPr>
        <p:spPr>
          <a:xfrm>
            <a:off x="2022984" y="1925818"/>
            <a:ext cx="8146027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Key </a:t>
            </a:r>
            <a:r>
              <a:rPr lang="es-CL" sz="4800" b="1" spc="-150" dirty="0" err="1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results</a:t>
            </a:r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es-CL" sz="4800" b="1" spc="-150" dirty="0" err="1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for</a:t>
            </a:r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BU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6EF4FA5-9963-6940-AAF8-FB68FD76D7F3}"/>
              </a:ext>
            </a:extLst>
          </p:cNvPr>
          <p:cNvSpPr txBox="1">
            <a:spLocks/>
          </p:cNvSpPr>
          <p:nvPr/>
        </p:nvSpPr>
        <p:spPr>
          <a:xfrm>
            <a:off x="2022986" y="3634546"/>
            <a:ext cx="8146027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Key </a:t>
            </a:r>
            <a:r>
              <a:rPr lang="es-CL" sz="4800" b="1" spc="-150" dirty="0" err="1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results</a:t>
            </a:r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es-CL" sz="4800" b="1" spc="-150" dirty="0" err="1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for</a:t>
            </a:r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BU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F2ADF74-2732-4D49-9E8A-DD4362BEBA0F}"/>
              </a:ext>
            </a:extLst>
          </p:cNvPr>
          <p:cNvSpPr txBox="1">
            <a:spLocks/>
          </p:cNvSpPr>
          <p:nvPr/>
        </p:nvSpPr>
        <p:spPr>
          <a:xfrm>
            <a:off x="2022986" y="1135534"/>
            <a:ext cx="8146027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Key </a:t>
            </a:r>
            <a:r>
              <a:rPr lang="es-CL" sz="4800" b="1" spc="-150" dirty="0" err="1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results</a:t>
            </a:r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es-CL" sz="4800" b="1" spc="-150" dirty="0" err="1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for</a:t>
            </a:r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BU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8D9A91BC-B6E3-3740-89AC-D4959A34B2E2}"/>
              </a:ext>
            </a:extLst>
          </p:cNvPr>
          <p:cNvSpPr txBox="1">
            <a:spLocks/>
          </p:cNvSpPr>
          <p:nvPr/>
        </p:nvSpPr>
        <p:spPr>
          <a:xfrm>
            <a:off x="2022986" y="337117"/>
            <a:ext cx="8146027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Key </a:t>
            </a:r>
            <a:r>
              <a:rPr lang="es-CL" sz="4800" b="1" spc="-150" dirty="0" err="1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results</a:t>
            </a:r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es-CL" sz="4800" b="1" spc="-150" dirty="0" err="1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for</a:t>
            </a:r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BU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DDA3CEAD-EC12-DE46-B9EC-D26AFE09B475}"/>
              </a:ext>
            </a:extLst>
          </p:cNvPr>
          <p:cNvSpPr txBox="1">
            <a:spLocks/>
          </p:cNvSpPr>
          <p:nvPr/>
        </p:nvSpPr>
        <p:spPr>
          <a:xfrm>
            <a:off x="2022986" y="4403832"/>
            <a:ext cx="8146027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Key </a:t>
            </a:r>
            <a:r>
              <a:rPr lang="es-CL" sz="4800" b="1" spc="-150" dirty="0" err="1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results</a:t>
            </a:r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es-CL" sz="4800" b="1" spc="-150" dirty="0" err="1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for</a:t>
            </a:r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BU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DD39C894-D2E7-1145-BD21-C5AE676091A3}"/>
              </a:ext>
            </a:extLst>
          </p:cNvPr>
          <p:cNvSpPr txBox="1">
            <a:spLocks/>
          </p:cNvSpPr>
          <p:nvPr/>
        </p:nvSpPr>
        <p:spPr>
          <a:xfrm>
            <a:off x="2022986" y="5188108"/>
            <a:ext cx="8146027" cy="86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Key </a:t>
            </a:r>
            <a:r>
              <a:rPr lang="es-CL" sz="4800" b="1" spc="-150" dirty="0" err="1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results</a:t>
            </a:r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es-CL" sz="4800" b="1" spc="-150" dirty="0" err="1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for</a:t>
            </a:r>
            <a:r>
              <a:rPr lang="es-CL" sz="48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noFill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BU</a:t>
            </a:r>
          </a:p>
        </p:txBody>
      </p:sp>
    </p:spTree>
    <p:extLst>
      <p:ext uri="{BB962C8B-B14F-4D97-AF65-F5344CB8AC3E}">
        <p14:creationId xmlns:p14="http://schemas.microsoft.com/office/powerpoint/2010/main" val="36454501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670A69DA-02AE-2A40-9513-4E6C5D6051D8}"/>
              </a:ext>
            </a:extLst>
          </p:cNvPr>
          <p:cNvSpPr/>
          <p:nvPr/>
        </p:nvSpPr>
        <p:spPr>
          <a:xfrm>
            <a:off x="4385080" y="4884773"/>
            <a:ext cx="3421841" cy="807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It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degree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of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commitment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that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employees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1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feel</a:t>
            </a:r>
            <a:r>
              <a:rPr lang="es-CL" sz="1000" b="1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1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1000" b="1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1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help</a:t>
            </a:r>
            <a:r>
              <a:rPr lang="es-CL" sz="1000" b="1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1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1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1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company</a:t>
            </a:r>
            <a:r>
              <a:rPr lang="es-CL" sz="1000" b="1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1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achieve</a:t>
            </a:r>
            <a:r>
              <a:rPr lang="es-CL" sz="1000" b="1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1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its</a:t>
            </a:r>
            <a:r>
              <a:rPr lang="es-CL" sz="1000" b="1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1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goals</a:t>
            </a:r>
            <a:r>
              <a:rPr lang="es-CL" sz="1000" b="1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(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pride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motivation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go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above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and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beyond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intention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stay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and personal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fulfillment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).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6F6E8BA-5DC6-CB42-81B4-E0D02F80967A}"/>
              </a:ext>
            </a:extLst>
          </p:cNvPr>
          <p:cNvSpPr/>
          <p:nvPr/>
        </p:nvSpPr>
        <p:spPr>
          <a:xfrm>
            <a:off x="1752650" y="3772447"/>
            <a:ext cx="1341521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PARTICIPATION</a:t>
            </a:r>
            <a:b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38A87A11-B8F5-2940-8406-EEB18BFD9B6B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5999169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40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KEY RESULTS FOR BU</a:t>
            </a: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447960E1-E1B0-9F47-A675-03EB1D4F5ABE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57C3F31-404E-5040-879C-03420EC95024}"/>
              </a:ext>
            </a:extLst>
          </p:cNvPr>
          <p:cNvSpPr txBox="1"/>
          <p:nvPr/>
        </p:nvSpPr>
        <p:spPr>
          <a:xfrm>
            <a:off x="1086787" y="1373580"/>
            <a:ext cx="431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MEASUREMENT SEPTEMBER-OCTOBER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2FA1402-3C44-FD4B-ABDB-377F319CE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D2613476-CBE8-BD4C-B8D5-0ECEA2222FCE}"/>
              </a:ext>
            </a:extLst>
          </p:cNvPr>
          <p:cNvSpPr/>
          <p:nvPr/>
        </p:nvSpPr>
        <p:spPr>
          <a:xfrm>
            <a:off x="7952739" y="4884772"/>
            <a:ext cx="3421841" cy="807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Employee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Net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Promoter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Score (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eNPS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) score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represents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how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likely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employees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are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recommend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working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at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organization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It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calculated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by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subtracting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percentage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of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detractors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from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percentage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of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promoters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0" name="Arco 19">
            <a:extLst>
              <a:ext uri="{FF2B5EF4-FFF2-40B4-BE49-F238E27FC236}">
                <a16:creationId xmlns:a16="http://schemas.microsoft.com/office/drawing/2014/main" id="{34ED30E5-6537-2B49-AAA7-3D686D412A9A}"/>
              </a:ext>
            </a:extLst>
          </p:cNvPr>
          <p:cNvSpPr/>
          <p:nvPr/>
        </p:nvSpPr>
        <p:spPr>
          <a:xfrm>
            <a:off x="1374818" y="2413676"/>
            <a:ext cx="2307046" cy="2307046"/>
          </a:xfrm>
          <a:prstGeom prst="arc">
            <a:avLst>
              <a:gd name="adj1" fmla="val 16200000"/>
              <a:gd name="adj2" fmla="val 21503142"/>
            </a:avLst>
          </a:prstGeom>
          <a:ln w="76200" cap="rnd">
            <a:solidFill>
              <a:srgbClr val="DD0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co 20">
            <a:extLst>
              <a:ext uri="{FF2B5EF4-FFF2-40B4-BE49-F238E27FC236}">
                <a16:creationId xmlns:a16="http://schemas.microsoft.com/office/drawing/2014/main" id="{9758DB84-3030-AD48-844A-B822927BF90F}"/>
              </a:ext>
            </a:extLst>
          </p:cNvPr>
          <p:cNvSpPr/>
          <p:nvPr/>
        </p:nvSpPr>
        <p:spPr>
          <a:xfrm>
            <a:off x="4942477" y="2413676"/>
            <a:ext cx="2307046" cy="2307046"/>
          </a:xfrm>
          <a:prstGeom prst="arc">
            <a:avLst>
              <a:gd name="adj1" fmla="val 16200000"/>
              <a:gd name="adj2" fmla="val 5591121"/>
            </a:avLst>
          </a:prstGeom>
          <a:ln w="76200" cap="rnd">
            <a:solidFill>
              <a:srgbClr val="7CD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o 21">
            <a:extLst>
              <a:ext uri="{FF2B5EF4-FFF2-40B4-BE49-F238E27FC236}">
                <a16:creationId xmlns:a16="http://schemas.microsoft.com/office/drawing/2014/main" id="{F263D975-12ED-F54F-AB26-798037C2FDC9}"/>
              </a:ext>
            </a:extLst>
          </p:cNvPr>
          <p:cNvSpPr/>
          <p:nvPr/>
        </p:nvSpPr>
        <p:spPr>
          <a:xfrm>
            <a:off x="8510136" y="2413676"/>
            <a:ext cx="2307046" cy="2307046"/>
          </a:xfrm>
          <a:prstGeom prst="arc">
            <a:avLst>
              <a:gd name="adj1" fmla="val 16200000"/>
              <a:gd name="adj2" fmla="val 10815232"/>
            </a:avLst>
          </a:prstGeom>
          <a:ln w="76200" cap="rnd">
            <a:solidFill>
              <a:srgbClr val="194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531538FC-F185-0D40-B730-079AC7A29191}"/>
              </a:ext>
            </a:extLst>
          </p:cNvPr>
          <p:cNvSpPr txBox="1">
            <a:spLocks/>
          </p:cNvSpPr>
          <p:nvPr/>
        </p:nvSpPr>
        <p:spPr>
          <a:xfrm>
            <a:off x="1441317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spc="-150" dirty="0" err="1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BE2812EF-077D-BB48-A825-01C14F7F08BC}"/>
              </a:ext>
            </a:extLst>
          </p:cNvPr>
          <p:cNvSpPr txBox="1">
            <a:spLocks/>
          </p:cNvSpPr>
          <p:nvPr/>
        </p:nvSpPr>
        <p:spPr>
          <a:xfrm>
            <a:off x="5008976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spc="-150" dirty="0" err="1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ED69E60F-59B7-AD4F-BE2D-01508A502BCA}"/>
              </a:ext>
            </a:extLst>
          </p:cNvPr>
          <p:cNvSpPr txBox="1">
            <a:spLocks/>
          </p:cNvSpPr>
          <p:nvPr/>
        </p:nvSpPr>
        <p:spPr>
          <a:xfrm>
            <a:off x="8576635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spc="-150" dirty="0" err="1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2000" b="1" i="0" u="none" strike="noStrike" kern="1200" cap="none" spc="-1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Pts.</a:t>
            </a:r>
            <a:endParaRPr kumimoji="0" lang="es-CL" sz="3200" b="1" i="0" u="none" strike="noStrike" kern="1200" cap="none" spc="-150" normalizeH="0" baseline="3000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D0B9D13-4AB1-9943-A425-DF8D613F12EC}"/>
              </a:ext>
            </a:extLst>
          </p:cNvPr>
          <p:cNvSpPr/>
          <p:nvPr/>
        </p:nvSpPr>
        <p:spPr>
          <a:xfrm>
            <a:off x="5250884" y="3713591"/>
            <a:ext cx="1510349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ENGAGEMENT 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COMMITMENT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3867895-D3EB-D141-914D-6CB0E47E8876}"/>
              </a:ext>
            </a:extLst>
          </p:cNvPr>
          <p:cNvSpPr/>
          <p:nvPr/>
        </p:nvSpPr>
        <p:spPr>
          <a:xfrm>
            <a:off x="9133136" y="3772446"/>
            <a:ext cx="920445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eNPS</a:t>
            </a:r>
            <a:b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THE BU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BCDFA40-FAD5-8D4C-8A70-DEFB77BCA1BF}"/>
              </a:ext>
            </a:extLst>
          </p:cNvPr>
          <p:cNvSpPr>
            <a:spLocks noChangeAspect="1"/>
          </p:cNvSpPr>
          <p:nvPr/>
        </p:nvSpPr>
        <p:spPr>
          <a:xfrm rot="16200000">
            <a:off x="10011902" y="2133812"/>
            <a:ext cx="951026" cy="951026"/>
          </a:xfrm>
          <a:prstGeom prst="ellipse">
            <a:avLst/>
          </a:prstGeom>
          <a:gradFill>
            <a:gsLst>
              <a:gs pos="0">
                <a:srgbClr val="1946B9"/>
              </a:gs>
              <a:gs pos="100000">
                <a:srgbClr val="1946B9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B3EBA454-9E37-2047-95E6-853B21FFB971}"/>
              </a:ext>
            </a:extLst>
          </p:cNvPr>
          <p:cNvSpPr>
            <a:spLocks noChangeAspect="1"/>
          </p:cNvSpPr>
          <p:nvPr/>
        </p:nvSpPr>
        <p:spPr>
          <a:xfrm rot="16200000">
            <a:off x="6400686" y="2133812"/>
            <a:ext cx="951026" cy="951026"/>
          </a:xfrm>
          <a:prstGeom prst="ellipse">
            <a:avLst/>
          </a:prstGeom>
          <a:gradFill>
            <a:gsLst>
              <a:gs pos="0">
                <a:srgbClr val="7CD21F"/>
              </a:gs>
              <a:gs pos="100000">
                <a:srgbClr val="7CD21F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9B13A4F0-C441-0744-A57E-E991BD761060}"/>
              </a:ext>
            </a:extLst>
          </p:cNvPr>
          <p:cNvSpPr/>
          <p:nvPr/>
        </p:nvSpPr>
        <p:spPr>
          <a:xfrm rot="2700000">
            <a:off x="2895281" y="2140244"/>
            <a:ext cx="939246" cy="939246"/>
          </a:xfrm>
          <a:prstGeom prst="ellipse">
            <a:avLst/>
          </a:prstGeom>
          <a:gradFill>
            <a:gsLst>
              <a:gs pos="0">
                <a:srgbClr val="DD0055">
                  <a:lumMod val="70000"/>
                </a:srgbClr>
              </a:gs>
              <a:gs pos="100000">
                <a:srgbClr val="DD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FE848AA1-F9CE-594D-B517-4E363BE88D3B}"/>
              </a:ext>
            </a:extLst>
          </p:cNvPr>
          <p:cNvSpPr/>
          <p:nvPr/>
        </p:nvSpPr>
        <p:spPr>
          <a:xfrm>
            <a:off x="2864373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7275796E-761F-7342-ABD5-635347A0F18A}"/>
              </a:ext>
            </a:extLst>
          </p:cNvPr>
          <p:cNvSpPr/>
          <p:nvPr/>
        </p:nvSpPr>
        <p:spPr>
          <a:xfrm>
            <a:off x="6373383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67EEA5D3-5124-DE42-9163-36CB2EC09D74}"/>
              </a:ext>
            </a:extLst>
          </p:cNvPr>
          <p:cNvSpPr/>
          <p:nvPr/>
        </p:nvSpPr>
        <p:spPr>
          <a:xfrm>
            <a:off x="9986884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42" name="Rectángulo: esquinas redondeadas 2">
            <a:extLst>
              <a:ext uri="{FF2B5EF4-FFF2-40B4-BE49-F238E27FC236}">
                <a16:creationId xmlns:a16="http://schemas.microsoft.com/office/drawing/2014/main" id="{ACBF5041-A4A8-5B42-B236-EE2D5637B70D}"/>
              </a:ext>
            </a:extLst>
          </p:cNvPr>
          <p:cNvSpPr/>
          <p:nvPr/>
        </p:nvSpPr>
        <p:spPr>
          <a:xfrm>
            <a:off x="4833739" y="1779698"/>
            <a:ext cx="1851351" cy="4365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ENGAGEMENT</a:t>
            </a:r>
          </a:p>
          <a:p>
            <a:pPr algn="ctr"/>
            <a:r>
              <a:rPr lang="en-GB" sz="10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GOAL: 80%</a:t>
            </a:r>
          </a:p>
        </p:txBody>
      </p:sp>
      <p:sp>
        <p:nvSpPr>
          <p:cNvPr id="44" name="Rectángulo: esquinas redondeadas 3">
            <a:extLst>
              <a:ext uri="{FF2B5EF4-FFF2-40B4-BE49-F238E27FC236}">
                <a16:creationId xmlns:a16="http://schemas.microsoft.com/office/drawing/2014/main" id="{42D51510-D689-1144-86B7-FD12E565F3C7}"/>
              </a:ext>
            </a:extLst>
          </p:cNvPr>
          <p:cNvSpPr/>
          <p:nvPr/>
        </p:nvSpPr>
        <p:spPr>
          <a:xfrm>
            <a:off x="8667686" y="1797468"/>
            <a:ext cx="1851342" cy="435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eNPS</a:t>
            </a:r>
            <a:endParaRPr lang="en-GB" b="1" dirty="0">
              <a:solidFill>
                <a:srgbClr val="3E3E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10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GOAL: 50 POINTS</a:t>
            </a:r>
          </a:p>
        </p:txBody>
      </p:sp>
    </p:spTree>
    <p:extLst>
      <p:ext uri="{BB962C8B-B14F-4D97-AF65-F5344CB8AC3E}">
        <p14:creationId xmlns:p14="http://schemas.microsoft.com/office/powerpoint/2010/main" val="307767713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: esquinas redondeadas 2">
            <a:extLst>
              <a:ext uri="{FF2B5EF4-FFF2-40B4-BE49-F238E27FC236}">
                <a16:creationId xmlns:a16="http://schemas.microsoft.com/office/drawing/2014/main" id="{ACBF5041-A4A8-5B42-B236-EE2D5637B70D}"/>
              </a:ext>
            </a:extLst>
          </p:cNvPr>
          <p:cNvSpPr/>
          <p:nvPr/>
        </p:nvSpPr>
        <p:spPr>
          <a:xfrm>
            <a:off x="4253739" y="1602892"/>
            <a:ext cx="3684521" cy="4365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EMOTIONS</a:t>
            </a:r>
          </a:p>
          <a:p>
            <a:pPr algn="ctr"/>
            <a:r>
              <a:rPr lang="en-GB" sz="1000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GOAL: 40% 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ENTHUSIASTIC INDIVIDUALS</a:t>
            </a:r>
            <a:endParaRPr lang="en-GB" sz="10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43A786F-A434-2946-8C37-A31EE4B598EB}"/>
              </a:ext>
            </a:extLst>
          </p:cNvPr>
          <p:cNvSpPr/>
          <p:nvPr/>
        </p:nvSpPr>
        <p:spPr>
          <a:xfrm>
            <a:off x="1259058" y="3772446"/>
            <a:ext cx="123142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WE FEEL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ENTHUSIASTIC</a:t>
            </a:r>
            <a:endParaRPr kumimoji="0" lang="es-CL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CAD229D5-DB63-1C48-9500-384B7E931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AEBCA3B7-D189-394C-B1CC-833B9F0650A4}"/>
              </a:ext>
            </a:extLst>
          </p:cNvPr>
          <p:cNvSpPr/>
          <p:nvPr/>
        </p:nvSpPr>
        <p:spPr>
          <a:xfrm>
            <a:off x="3342660" y="4884772"/>
            <a:ext cx="550668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0055"/>
              </a:buClr>
              <a:buSzTx/>
              <a:buFontTx/>
              <a:buNone/>
              <a:tabLst/>
              <a:defRPr/>
            </a:pPr>
            <a:r>
              <a:rPr kumimoji="0" lang="es-CL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%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of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individuals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who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indicated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one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of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following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emotions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(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enthusiasm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tranquility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nervousness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or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disappointment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) as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predominant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one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in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their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work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over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last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month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kumimoji="0" lang="es-CL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8" name="Arco 37">
            <a:extLst>
              <a:ext uri="{FF2B5EF4-FFF2-40B4-BE49-F238E27FC236}">
                <a16:creationId xmlns:a16="http://schemas.microsoft.com/office/drawing/2014/main" id="{AD92CB9E-DDC6-BA43-96A2-444F05583C79}"/>
              </a:ext>
            </a:extLst>
          </p:cNvPr>
          <p:cNvSpPr/>
          <p:nvPr/>
        </p:nvSpPr>
        <p:spPr>
          <a:xfrm>
            <a:off x="826178" y="2413676"/>
            <a:ext cx="2307046" cy="2307046"/>
          </a:xfrm>
          <a:prstGeom prst="arc">
            <a:avLst>
              <a:gd name="adj1" fmla="val 16200000"/>
              <a:gd name="adj2" fmla="val 43561"/>
            </a:avLst>
          </a:prstGeom>
          <a:ln w="76200" cap="rnd">
            <a:solidFill>
              <a:srgbClr val="DD0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Arco 42">
            <a:extLst>
              <a:ext uri="{FF2B5EF4-FFF2-40B4-BE49-F238E27FC236}">
                <a16:creationId xmlns:a16="http://schemas.microsoft.com/office/drawing/2014/main" id="{18FA389C-C99C-FD43-AC8E-F04B9E4E0F3D}"/>
              </a:ext>
            </a:extLst>
          </p:cNvPr>
          <p:cNvSpPr/>
          <p:nvPr/>
        </p:nvSpPr>
        <p:spPr>
          <a:xfrm>
            <a:off x="3559238" y="2413676"/>
            <a:ext cx="2307046" cy="2307046"/>
          </a:xfrm>
          <a:prstGeom prst="arc">
            <a:avLst>
              <a:gd name="adj1" fmla="val 16200000"/>
              <a:gd name="adj2" fmla="val 5450034"/>
            </a:avLst>
          </a:prstGeom>
          <a:ln w="76200" cap="rnd">
            <a:solidFill>
              <a:srgbClr val="7CD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Arco 44">
            <a:extLst>
              <a:ext uri="{FF2B5EF4-FFF2-40B4-BE49-F238E27FC236}">
                <a16:creationId xmlns:a16="http://schemas.microsoft.com/office/drawing/2014/main" id="{60D766F7-D868-CB46-94D4-5BE4ED3E722D}"/>
              </a:ext>
            </a:extLst>
          </p:cNvPr>
          <p:cNvSpPr/>
          <p:nvPr/>
        </p:nvSpPr>
        <p:spPr>
          <a:xfrm>
            <a:off x="6295891" y="2413676"/>
            <a:ext cx="2307046" cy="2307046"/>
          </a:xfrm>
          <a:prstGeom prst="arc">
            <a:avLst>
              <a:gd name="adj1" fmla="val 16200000"/>
              <a:gd name="adj2" fmla="val 10815232"/>
            </a:avLst>
          </a:prstGeom>
          <a:ln w="76200" cap="rnd">
            <a:solidFill>
              <a:srgbClr val="194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ítulo 1">
            <a:extLst>
              <a:ext uri="{FF2B5EF4-FFF2-40B4-BE49-F238E27FC236}">
                <a16:creationId xmlns:a16="http://schemas.microsoft.com/office/drawing/2014/main" id="{891C7DC0-AAD9-184A-A6C9-6FD5B1F03C7A}"/>
              </a:ext>
            </a:extLst>
          </p:cNvPr>
          <p:cNvSpPr txBox="1">
            <a:spLocks/>
          </p:cNvSpPr>
          <p:nvPr/>
        </p:nvSpPr>
        <p:spPr>
          <a:xfrm>
            <a:off x="892677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spc="-150" dirty="0" err="1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47" name="Título 1">
            <a:extLst>
              <a:ext uri="{FF2B5EF4-FFF2-40B4-BE49-F238E27FC236}">
                <a16:creationId xmlns:a16="http://schemas.microsoft.com/office/drawing/2014/main" id="{8771C980-E76D-4C4B-AA8A-C8AA89EC6C6F}"/>
              </a:ext>
            </a:extLst>
          </p:cNvPr>
          <p:cNvSpPr txBox="1">
            <a:spLocks/>
          </p:cNvSpPr>
          <p:nvPr/>
        </p:nvSpPr>
        <p:spPr>
          <a:xfrm>
            <a:off x="3625737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spc="-150" dirty="0" err="1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48" name="Título 1">
            <a:extLst>
              <a:ext uri="{FF2B5EF4-FFF2-40B4-BE49-F238E27FC236}">
                <a16:creationId xmlns:a16="http://schemas.microsoft.com/office/drawing/2014/main" id="{80588214-CDDB-EC4F-99A5-7B72412D3016}"/>
              </a:ext>
            </a:extLst>
          </p:cNvPr>
          <p:cNvSpPr txBox="1">
            <a:spLocks/>
          </p:cNvSpPr>
          <p:nvPr/>
        </p:nvSpPr>
        <p:spPr>
          <a:xfrm>
            <a:off x="6362390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spc="-150" dirty="0" err="1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3DACD8B0-809B-0B4A-ABB9-D801E226BFB7}"/>
              </a:ext>
            </a:extLst>
          </p:cNvPr>
          <p:cNvSpPr/>
          <p:nvPr/>
        </p:nvSpPr>
        <p:spPr>
          <a:xfrm>
            <a:off x="4165804" y="3805924"/>
            <a:ext cx="914032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WE FEEL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PEACEFUL</a:t>
            </a:r>
            <a:endParaRPr kumimoji="0" lang="es-CL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57B470D8-3145-6E49-A713-51715EBFB9E0}"/>
              </a:ext>
            </a:extLst>
          </p:cNvPr>
          <p:cNvSpPr/>
          <p:nvPr/>
        </p:nvSpPr>
        <p:spPr>
          <a:xfrm>
            <a:off x="6934920" y="3772446"/>
            <a:ext cx="888384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WE FEEL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NERVOUS</a:t>
            </a:r>
            <a:endParaRPr kumimoji="0" lang="es-CL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10205C0A-D682-874D-9A3B-CCE04368ABE0}"/>
              </a:ext>
            </a:extLst>
          </p:cNvPr>
          <p:cNvSpPr>
            <a:spLocks noChangeAspect="1"/>
          </p:cNvSpPr>
          <p:nvPr/>
        </p:nvSpPr>
        <p:spPr>
          <a:xfrm rot="16200000">
            <a:off x="7797657" y="2133812"/>
            <a:ext cx="951026" cy="951026"/>
          </a:xfrm>
          <a:prstGeom prst="ellipse">
            <a:avLst/>
          </a:prstGeom>
          <a:gradFill>
            <a:gsLst>
              <a:gs pos="0">
                <a:srgbClr val="1946B9"/>
              </a:gs>
              <a:gs pos="100000">
                <a:srgbClr val="1946B9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8C668A85-7968-3E43-9E11-D3F56B7AABA9}"/>
              </a:ext>
            </a:extLst>
          </p:cNvPr>
          <p:cNvSpPr>
            <a:spLocks noChangeAspect="1"/>
          </p:cNvSpPr>
          <p:nvPr/>
        </p:nvSpPr>
        <p:spPr>
          <a:xfrm rot="16200000">
            <a:off x="5017447" y="2133812"/>
            <a:ext cx="951026" cy="951026"/>
          </a:xfrm>
          <a:prstGeom prst="ellipse">
            <a:avLst/>
          </a:prstGeom>
          <a:gradFill>
            <a:gsLst>
              <a:gs pos="0">
                <a:srgbClr val="7CD21F"/>
              </a:gs>
              <a:gs pos="100000">
                <a:srgbClr val="7CD21F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238CC493-6C24-7E4B-B45F-4F0D0665E69B}"/>
              </a:ext>
            </a:extLst>
          </p:cNvPr>
          <p:cNvSpPr/>
          <p:nvPr/>
        </p:nvSpPr>
        <p:spPr>
          <a:xfrm rot="2700000">
            <a:off x="2346641" y="2140244"/>
            <a:ext cx="939246" cy="939246"/>
          </a:xfrm>
          <a:prstGeom prst="ellipse">
            <a:avLst/>
          </a:prstGeom>
          <a:gradFill>
            <a:gsLst>
              <a:gs pos="0">
                <a:srgbClr val="DD0055">
                  <a:lumMod val="70000"/>
                </a:srgbClr>
              </a:gs>
              <a:gs pos="100000">
                <a:srgbClr val="DD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1506DC81-4589-7847-A0A9-E033C717796A}"/>
              </a:ext>
            </a:extLst>
          </p:cNvPr>
          <p:cNvSpPr/>
          <p:nvPr/>
        </p:nvSpPr>
        <p:spPr>
          <a:xfrm>
            <a:off x="2315733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F63DC794-62CF-E74B-9A6C-AA67404C6540}"/>
              </a:ext>
            </a:extLst>
          </p:cNvPr>
          <p:cNvSpPr/>
          <p:nvPr/>
        </p:nvSpPr>
        <p:spPr>
          <a:xfrm>
            <a:off x="4990144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638CBEBE-1EA9-044D-BCAC-1D1D48C714B5}"/>
              </a:ext>
            </a:extLst>
          </p:cNvPr>
          <p:cNvSpPr/>
          <p:nvPr/>
        </p:nvSpPr>
        <p:spPr>
          <a:xfrm>
            <a:off x="7772639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57" name="Arco 56">
            <a:extLst>
              <a:ext uri="{FF2B5EF4-FFF2-40B4-BE49-F238E27FC236}">
                <a16:creationId xmlns:a16="http://schemas.microsoft.com/office/drawing/2014/main" id="{94340691-03F1-9840-97CE-13BB3974A466}"/>
              </a:ext>
            </a:extLst>
          </p:cNvPr>
          <p:cNvSpPr/>
          <p:nvPr/>
        </p:nvSpPr>
        <p:spPr>
          <a:xfrm>
            <a:off x="9030427" y="2413676"/>
            <a:ext cx="2307046" cy="2307046"/>
          </a:xfrm>
          <a:prstGeom prst="arc">
            <a:avLst>
              <a:gd name="adj1" fmla="val 16200000"/>
              <a:gd name="adj2" fmla="val 15898966"/>
            </a:avLst>
          </a:prstGeom>
          <a:ln w="76200" cap="rnd">
            <a:solidFill>
              <a:srgbClr val="989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ítulo 1">
            <a:extLst>
              <a:ext uri="{FF2B5EF4-FFF2-40B4-BE49-F238E27FC236}">
                <a16:creationId xmlns:a16="http://schemas.microsoft.com/office/drawing/2014/main" id="{0B3883EB-A996-CC43-A191-F30DDF0F5C38}"/>
              </a:ext>
            </a:extLst>
          </p:cNvPr>
          <p:cNvSpPr txBox="1">
            <a:spLocks/>
          </p:cNvSpPr>
          <p:nvPr/>
        </p:nvSpPr>
        <p:spPr>
          <a:xfrm>
            <a:off x="9096926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b="1" spc="-150" dirty="0" err="1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kumimoji="0" lang="es-CL" sz="3200" b="1" i="0" u="none" strike="noStrike" kern="1200" cap="none" spc="-150" normalizeH="0" baseline="3000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B7891704-CCB4-AE4F-B35A-D2CE19F731D5}"/>
              </a:ext>
            </a:extLst>
          </p:cNvPr>
          <p:cNvSpPr/>
          <p:nvPr/>
        </p:nvSpPr>
        <p:spPr>
          <a:xfrm>
            <a:off x="9478699" y="3772445"/>
            <a:ext cx="1269899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WE FEEL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DISAPPOINTED</a:t>
            </a:r>
            <a:endParaRPr kumimoji="0" lang="es-CL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EFD355F5-7EB8-7146-B1CB-BA51FE398299}"/>
              </a:ext>
            </a:extLst>
          </p:cNvPr>
          <p:cNvSpPr>
            <a:spLocks noChangeAspect="1"/>
          </p:cNvSpPr>
          <p:nvPr/>
        </p:nvSpPr>
        <p:spPr>
          <a:xfrm rot="16200000">
            <a:off x="10532193" y="2133812"/>
            <a:ext cx="951026" cy="951026"/>
          </a:xfrm>
          <a:prstGeom prst="ellipse">
            <a:avLst/>
          </a:prstGeom>
          <a:gradFill>
            <a:gsLst>
              <a:gs pos="0">
                <a:srgbClr val="989898"/>
              </a:gs>
              <a:gs pos="100000">
                <a:srgbClr val="82828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874D6D5B-E413-7F4D-8262-01DA74FEF503}"/>
              </a:ext>
            </a:extLst>
          </p:cNvPr>
          <p:cNvSpPr/>
          <p:nvPr/>
        </p:nvSpPr>
        <p:spPr>
          <a:xfrm>
            <a:off x="10507175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7BA4C3-4CC4-A3D2-2938-C07CD80D1F90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5999169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40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KEY RESULTS FOR BU</a:t>
            </a: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43DE0B60-3BFD-8319-7665-AECA20F535F7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653D32-E927-7496-2B88-2315100E97DC}"/>
              </a:ext>
            </a:extLst>
          </p:cNvPr>
          <p:cNvSpPr txBox="1"/>
          <p:nvPr/>
        </p:nvSpPr>
        <p:spPr>
          <a:xfrm>
            <a:off x="1086787" y="1373580"/>
            <a:ext cx="431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MEASUREMENT SEPTEMBER-OCTOBER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54208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F286C75-8B50-9D4A-97A9-38E50563FA48}"/>
              </a:ext>
            </a:extLst>
          </p:cNvPr>
          <p:cNvSpPr/>
          <p:nvPr/>
        </p:nvSpPr>
        <p:spPr>
          <a:xfrm>
            <a:off x="3755508" y="3772446"/>
            <a:ext cx="1627369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s-CL" sz="12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WE FEEL IDENTIFIED</a:t>
            </a:r>
          </a:p>
          <a:p>
            <a:pPr algn="ctr">
              <a:defRPr/>
            </a:pPr>
            <a:r>
              <a:rPr lang="es-CL" sz="12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WITH THE BU</a:t>
            </a:r>
            <a:endParaRPr lang="es-CL" sz="12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4254A2BC-0B1F-2B48-81D8-DD47EFEDA0D6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CA92FF25-B30A-BC4E-A803-6B14C152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868502" y="4884772"/>
            <a:ext cx="4454997" cy="740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It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corresponds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degree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which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employees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identify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with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organization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be #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AllOneTeam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identification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with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Falabella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Group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should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be as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high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as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identification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with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business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es-CL" sz="10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Arco 1">
            <a:extLst>
              <a:ext uri="{FF2B5EF4-FFF2-40B4-BE49-F238E27FC236}">
                <a16:creationId xmlns:a16="http://schemas.microsoft.com/office/drawing/2014/main" id="{B3B9C89D-3DBA-2442-87AD-42BB8F81C1B2}"/>
              </a:ext>
            </a:extLst>
          </p:cNvPr>
          <p:cNvSpPr/>
          <p:nvPr/>
        </p:nvSpPr>
        <p:spPr>
          <a:xfrm>
            <a:off x="3520599" y="2413676"/>
            <a:ext cx="2307046" cy="2307046"/>
          </a:xfrm>
          <a:prstGeom prst="arc">
            <a:avLst>
              <a:gd name="adj1" fmla="val 16200000"/>
              <a:gd name="adj2" fmla="val 10945639"/>
            </a:avLst>
          </a:prstGeom>
          <a:ln w="76200" cap="rnd">
            <a:solidFill>
              <a:srgbClr val="DD0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0" name="Arco 49">
            <a:extLst>
              <a:ext uri="{FF2B5EF4-FFF2-40B4-BE49-F238E27FC236}">
                <a16:creationId xmlns:a16="http://schemas.microsoft.com/office/drawing/2014/main" id="{61D7EA13-ACFC-9646-82F5-92C42A525934}"/>
              </a:ext>
            </a:extLst>
          </p:cNvPr>
          <p:cNvSpPr/>
          <p:nvPr/>
        </p:nvSpPr>
        <p:spPr>
          <a:xfrm>
            <a:off x="6428896" y="2413676"/>
            <a:ext cx="2307046" cy="2307046"/>
          </a:xfrm>
          <a:prstGeom prst="arc">
            <a:avLst>
              <a:gd name="adj1" fmla="val 16200000"/>
              <a:gd name="adj2" fmla="val 10815232"/>
            </a:avLst>
          </a:prstGeom>
          <a:ln w="76200" cap="rnd">
            <a:solidFill>
              <a:srgbClr val="1946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id="{B3ED4C1B-CFE1-7D4F-B307-002A3A08AEF9}"/>
              </a:ext>
            </a:extLst>
          </p:cNvPr>
          <p:cNvSpPr txBox="1">
            <a:spLocks/>
          </p:cNvSpPr>
          <p:nvPr/>
        </p:nvSpPr>
        <p:spPr>
          <a:xfrm>
            <a:off x="3587098" y="2868005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spc="-150" dirty="0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lang="es-CL" sz="3200" b="1" spc="-150" baseline="30000" dirty="0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64" name="Título 1">
            <a:extLst>
              <a:ext uri="{FF2B5EF4-FFF2-40B4-BE49-F238E27FC236}">
                <a16:creationId xmlns:a16="http://schemas.microsoft.com/office/drawing/2014/main" id="{1337E7B8-9531-0A4B-9E03-CB80224137AA}"/>
              </a:ext>
            </a:extLst>
          </p:cNvPr>
          <p:cNvSpPr txBox="1">
            <a:spLocks/>
          </p:cNvSpPr>
          <p:nvPr/>
        </p:nvSpPr>
        <p:spPr>
          <a:xfrm>
            <a:off x="6495395" y="2868005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spc="-150" dirty="0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lang="es-CL" sz="3200" b="1" spc="-150" baseline="30000" dirty="0">
                <a:solidFill>
                  <a:srgbClr val="3E3E3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D8CE01C0-AB23-A147-A033-DE1591F89888}"/>
              </a:ext>
            </a:extLst>
          </p:cNvPr>
          <p:cNvSpPr/>
          <p:nvPr/>
        </p:nvSpPr>
        <p:spPr>
          <a:xfrm>
            <a:off x="6532498" y="3772446"/>
            <a:ext cx="2092239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>
              <a:defRPr/>
            </a:pPr>
            <a:r>
              <a:rPr lang="es-CL" sz="12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WE FEEL IDENTIFIED WITH </a:t>
            </a:r>
          </a:p>
          <a:p>
            <a:pPr lvl="0" algn="ctr">
              <a:defRPr/>
            </a:pPr>
            <a:r>
              <a:rPr lang="es-CL" sz="1200" b="0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 FALABELLA GROUP</a:t>
            </a:r>
            <a:endParaRPr lang="es-CL" sz="12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D55198B0-7A45-5445-9C99-96558283F797}"/>
              </a:ext>
            </a:extLst>
          </p:cNvPr>
          <p:cNvSpPr>
            <a:spLocks noChangeAspect="1"/>
          </p:cNvSpPr>
          <p:nvPr/>
        </p:nvSpPr>
        <p:spPr>
          <a:xfrm rot="16200000">
            <a:off x="7930662" y="2133812"/>
            <a:ext cx="951026" cy="951026"/>
          </a:xfrm>
          <a:prstGeom prst="ellipse">
            <a:avLst/>
          </a:prstGeom>
          <a:gradFill>
            <a:gsLst>
              <a:gs pos="0">
                <a:srgbClr val="1946B9"/>
              </a:gs>
              <a:gs pos="100000">
                <a:srgbClr val="1946B9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4A7CFB10-96CE-1D46-B295-826DDAAF6571}"/>
              </a:ext>
            </a:extLst>
          </p:cNvPr>
          <p:cNvSpPr/>
          <p:nvPr/>
        </p:nvSpPr>
        <p:spPr>
          <a:xfrm rot="2700000">
            <a:off x="5041062" y="2140244"/>
            <a:ext cx="939246" cy="939246"/>
          </a:xfrm>
          <a:prstGeom prst="ellipse">
            <a:avLst/>
          </a:prstGeom>
          <a:gradFill>
            <a:gsLst>
              <a:gs pos="0">
                <a:srgbClr val="DD0055">
                  <a:lumMod val="70000"/>
                </a:srgbClr>
              </a:gs>
              <a:gs pos="100000">
                <a:srgbClr val="DD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756872CB-DDE3-914D-BCA7-7C0A3312A521}"/>
              </a:ext>
            </a:extLst>
          </p:cNvPr>
          <p:cNvSpPr/>
          <p:nvPr/>
        </p:nvSpPr>
        <p:spPr>
          <a:xfrm>
            <a:off x="5010154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A0E5E1C6-95A0-5B40-8328-BA8F19CA8313}"/>
              </a:ext>
            </a:extLst>
          </p:cNvPr>
          <p:cNvSpPr/>
          <p:nvPr/>
        </p:nvSpPr>
        <p:spPr>
          <a:xfrm>
            <a:off x="7905644" y="2445710"/>
            <a:ext cx="100106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s-CL" sz="9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7A76FF5-DB9D-1DBB-E878-C8D3286DCDCA}"/>
              </a:ext>
            </a:extLst>
          </p:cNvPr>
          <p:cNvSpPr txBox="1">
            <a:spLocks/>
          </p:cNvSpPr>
          <p:nvPr/>
        </p:nvSpPr>
        <p:spPr>
          <a:xfrm>
            <a:off x="998397" y="845629"/>
            <a:ext cx="5999169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40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KEY RESULTS FOR BU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E21FCA-AF14-58F7-9EE3-5C5E36116095}"/>
              </a:ext>
            </a:extLst>
          </p:cNvPr>
          <p:cNvSpPr txBox="1"/>
          <p:nvPr/>
        </p:nvSpPr>
        <p:spPr>
          <a:xfrm>
            <a:off x="1086787" y="1373580"/>
            <a:ext cx="431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MEASUREMENT SEPTEMBER-OCTOBER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5977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C9ACC758-F038-0A4D-8489-C4D229836BF3}"/>
              </a:ext>
            </a:extLst>
          </p:cNvPr>
          <p:cNvSpPr/>
          <p:nvPr/>
        </p:nvSpPr>
        <p:spPr>
          <a:xfrm>
            <a:off x="1086787" y="902722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C832DB2-1D20-C444-8EE4-735A9CD17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279982"/>
            <a:ext cx="933450" cy="103275"/>
          </a:xfrm>
          <a:prstGeom prst="rect">
            <a:avLst/>
          </a:prstGeom>
        </p:spPr>
      </p:pic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082ABD67-E660-7549-BEB3-4E9DE272B9AC}"/>
              </a:ext>
            </a:extLst>
          </p:cNvPr>
          <p:cNvGraphicFramePr/>
          <p:nvPr/>
        </p:nvGraphicFramePr>
        <p:xfrm>
          <a:off x="2220122" y="1526734"/>
          <a:ext cx="3296760" cy="2235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8806D73B-BE44-3941-99F6-DDB21E891FED}"/>
              </a:ext>
            </a:extLst>
          </p:cNvPr>
          <p:cNvGraphicFramePr/>
          <p:nvPr/>
        </p:nvGraphicFramePr>
        <p:xfrm>
          <a:off x="6957548" y="987033"/>
          <a:ext cx="3210562" cy="2707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4DCCFD97-7690-FF49-86E1-9814D14D839C}"/>
              </a:ext>
            </a:extLst>
          </p:cNvPr>
          <p:cNvGraphicFramePr/>
          <p:nvPr/>
        </p:nvGraphicFramePr>
        <p:xfrm>
          <a:off x="2220122" y="3979224"/>
          <a:ext cx="3296760" cy="225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6D95D1B9-2CDF-B34D-9CF1-4843AE0FF8C5}"/>
              </a:ext>
            </a:extLst>
          </p:cNvPr>
          <p:cNvGraphicFramePr/>
          <p:nvPr/>
        </p:nvGraphicFramePr>
        <p:xfrm>
          <a:off x="6842221" y="3394271"/>
          <a:ext cx="3615248" cy="2920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B2A311D1-19AD-9D4C-9C49-387DEDD2CC29}"/>
              </a:ext>
            </a:extLst>
          </p:cNvPr>
          <p:cNvSpPr/>
          <p:nvPr/>
        </p:nvSpPr>
        <p:spPr>
          <a:xfrm>
            <a:off x="2992232" y="1405160"/>
            <a:ext cx="1822986" cy="2950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667873D-A1BB-904D-A8C5-64765A1E637A}"/>
              </a:ext>
            </a:extLst>
          </p:cNvPr>
          <p:cNvSpPr txBox="1"/>
          <p:nvPr/>
        </p:nvSpPr>
        <p:spPr>
          <a:xfrm>
            <a:off x="3058602" y="1405160"/>
            <a:ext cx="1690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ENGAGEMENT</a:t>
            </a:r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08F249ED-B888-4140-B8D9-1C22349CCF62}"/>
              </a:ext>
            </a:extLst>
          </p:cNvPr>
          <p:cNvSpPr/>
          <p:nvPr/>
        </p:nvSpPr>
        <p:spPr>
          <a:xfrm>
            <a:off x="7662203" y="1439337"/>
            <a:ext cx="1822986" cy="2950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345CBBE-D452-D942-ACF8-043784780EB6}"/>
              </a:ext>
            </a:extLst>
          </p:cNvPr>
          <p:cNvSpPr txBox="1"/>
          <p:nvPr/>
        </p:nvSpPr>
        <p:spPr>
          <a:xfrm>
            <a:off x="7728573" y="1439337"/>
            <a:ext cx="1690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eNPS</a:t>
            </a: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EBE83CAC-C9B2-1E40-B6F1-BFAD9AD749C9}"/>
              </a:ext>
            </a:extLst>
          </p:cNvPr>
          <p:cNvSpPr/>
          <p:nvPr/>
        </p:nvSpPr>
        <p:spPr>
          <a:xfrm>
            <a:off x="2992232" y="3680275"/>
            <a:ext cx="1822986" cy="2950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32EA587-EDA5-CF45-85C4-591283508B9B}"/>
              </a:ext>
            </a:extLst>
          </p:cNvPr>
          <p:cNvSpPr txBox="1"/>
          <p:nvPr/>
        </p:nvSpPr>
        <p:spPr>
          <a:xfrm>
            <a:off x="3058602" y="3680275"/>
            <a:ext cx="1690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IDENTIFICATION</a:t>
            </a: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518172AD-DF7F-AB40-8BE2-738697B7F2AE}"/>
              </a:ext>
            </a:extLst>
          </p:cNvPr>
          <p:cNvSpPr/>
          <p:nvPr/>
        </p:nvSpPr>
        <p:spPr>
          <a:xfrm>
            <a:off x="7662203" y="3714452"/>
            <a:ext cx="1822986" cy="2950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CA3708B-4CE5-0045-A2EC-15954FE877A5}"/>
              </a:ext>
            </a:extLst>
          </p:cNvPr>
          <p:cNvSpPr txBox="1"/>
          <p:nvPr/>
        </p:nvSpPr>
        <p:spPr>
          <a:xfrm>
            <a:off x="7728573" y="3714452"/>
            <a:ext cx="1690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EMOTIONS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B783425-D19F-3F48-9BE0-1EE72E6B5B95}"/>
              </a:ext>
            </a:extLst>
          </p:cNvPr>
          <p:cNvSpPr txBox="1"/>
          <p:nvPr/>
        </p:nvSpPr>
        <p:spPr>
          <a:xfrm>
            <a:off x="5364598" y="1700180"/>
            <a:ext cx="115247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L"/>
            </a:defPPr>
            <a:lvl1pPr algn="ctr">
              <a:defRPr sz="800">
                <a:solidFill>
                  <a:srgbClr val="20B09B"/>
                </a:solidFill>
              </a:defRPr>
            </a:lvl1pPr>
          </a:lstStyle>
          <a:p>
            <a:r>
              <a:rPr lang="es-CL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GOAL </a:t>
            </a:r>
            <a:r>
              <a:rPr lang="es-CL" b="1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80%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3F4839F5-917A-6A41-B693-61BB866F6A4B}"/>
              </a:ext>
            </a:extLst>
          </p:cNvPr>
          <p:cNvSpPr txBox="1"/>
          <p:nvPr/>
        </p:nvSpPr>
        <p:spPr>
          <a:xfrm>
            <a:off x="9883919" y="3920597"/>
            <a:ext cx="1386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L"/>
            </a:defPPr>
            <a:lvl1pPr algn="ctr">
              <a:defRPr sz="800">
                <a:solidFill>
                  <a:srgbClr val="20B09B"/>
                </a:solidFill>
              </a:defRPr>
            </a:lvl1pPr>
          </a:lstStyle>
          <a:p>
            <a:r>
              <a:rPr lang="es-CL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GOAL</a:t>
            </a:r>
          </a:p>
          <a:p>
            <a:r>
              <a:rPr lang="es-CL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40% OF ENTHUSIASTIC INDIVIDUALS</a:t>
            </a:r>
            <a:endParaRPr lang="es-CL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0003A920-4B61-2644-87BB-58E44FA56C7B}"/>
              </a:ext>
            </a:extLst>
          </p:cNvPr>
          <p:cNvCxnSpPr>
            <a:cxnSpLocks/>
          </p:cNvCxnSpPr>
          <p:nvPr/>
        </p:nvCxnSpPr>
        <p:spPr>
          <a:xfrm>
            <a:off x="2334804" y="4569110"/>
            <a:ext cx="3161849" cy="0"/>
          </a:xfrm>
          <a:prstGeom prst="straightConnector1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8686F71D-D979-C946-8B01-AFEC0B2F6D43}"/>
              </a:ext>
            </a:extLst>
          </p:cNvPr>
          <p:cNvCxnSpPr>
            <a:cxnSpLocks/>
          </p:cNvCxnSpPr>
          <p:nvPr/>
        </p:nvCxnSpPr>
        <p:spPr>
          <a:xfrm>
            <a:off x="2334804" y="4379372"/>
            <a:ext cx="3161849" cy="0"/>
          </a:xfrm>
          <a:prstGeom prst="straightConnector1">
            <a:avLst/>
          </a:prstGeom>
          <a:ln>
            <a:solidFill>
              <a:srgbClr val="7CD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1F831D47-EFF1-6A49-914D-BA71407C72B5}"/>
              </a:ext>
            </a:extLst>
          </p:cNvPr>
          <p:cNvCxnSpPr>
            <a:cxnSpLocks/>
          </p:cNvCxnSpPr>
          <p:nvPr/>
        </p:nvCxnSpPr>
        <p:spPr>
          <a:xfrm>
            <a:off x="2334804" y="2196025"/>
            <a:ext cx="3161849" cy="0"/>
          </a:xfrm>
          <a:prstGeom prst="straightConnector1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223666DD-2515-2940-BAF0-BD4A9EF9FE45}"/>
              </a:ext>
            </a:extLst>
          </p:cNvPr>
          <p:cNvCxnSpPr>
            <a:cxnSpLocks/>
          </p:cNvCxnSpPr>
          <p:nvPr/>
        </p:nvCxnSpPr>
        <p:spPr>
          <a:xfrm>
            <a:off x="2334804" y="2006287"/>
            <a:ext cx="3161849" cy="0"/>
          </a:xfrm>
          <a:prstGeom prst="straightConnector1">
            <a:avLst/>
          </a:prstGeom>
          <a:ln>
            <a:solidFill>
              <a:srgbClr val="7CD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uadroTexto 53">
            <a:extLst>
              <a:ext uri="{FF2B5EF4-FFF2-40B4-BE49-F238E27FC236}">
                <a16:creationId xmlns:a16="http://schemas.microsoft.com/office/drawing/2014/main" id="{0B015AF0-E985-5242-9EC3-8B1C775759E7}"/>
              </a:ext>
            </a:extLst>
          </p:cNvPr>
          <p:cNvSpPr txBox="1"/>
          <p:nvPr/>
        </p:nvSpPr>
        <p:spPr>
          <a:xfrm>
            <a:off x="9880292" y="1789909"/>
            <a:ext cx="108443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L"/>
            </a:defPPr>
            <a:lvl1pPr algn="ctr">
              <a:defRPr sz="800">
                <a:solidFill>
                  <a:srgbClr val="20B09B"/>
                </a:solidFill>
              </a:defRPr>
            </a:lvl1pPr>
          </a:lstStyle>
          <a:p>
            <a:r>
              <a:rPr lang="es-CL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GOAL </a:t>
            </a:r>
            <a:r>
              <a:rPr lang="es-CL" b="1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50 pts</a:t>
            </a:r>
            <a:r>
              <a:rPr lang="es-CL" dirty="0">
                <a:solidFill>
                  <a:srgbClr val="3E3E3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80065174-1F72-994C-8638-1E6F029BDD28}"/>
              </a:ext>
            </a:extLst>
          </p:cNvPr>
          <p:cNvSpPr txBox="1"/>
          <p:nvPr/>
        </p:nvSpPr>
        <p:spPr>
          <a:xfrm>
            <a:off x="9782149" y="1985317"/>
            <a:ext cx="148788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L"/>
            </a:defPPr>
            <a:lvl1pPr algn="ctr">
              <a:defRPr sz="1400" b="1">
                <a:solidFill>
                  <a:srgbClr val="1945B9"/>
                </a:solidFill>
              </a:defRPr>
            </a:lvl1pPr>
          </a:lstStyle>
          <a:p>
            <a:r>
              <a:rPr lang="es-CL" sz="8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REGIONAL AVERAGE</a:t>
            </a:r>
            <a:endParaRPr lang="es-CL" sz="8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1FFD9471-010B-7646-8950-0CFB9F4320C5}"/>
              </a:ext>
            </a:extLst>
          </p:cNvPr>
          <p:cNvSpPr txBox="1"/>
          <p:nvPr/>
        </p:nvSpPr>
        <p:spPr>
          <a:xfrm>
            <a:off x="9849784" y="2170375"/>
            <a:ext cx="1366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L"/>
            </a:defPPr>
            <a:lvl1pPr algn="ctr">
              <a:defRPr sz="1400" b="1">
                <a:solidFill>
                  <a:srgbClr val="1945B9"/>
                </a:solidFill>
              </a:defRPr>
            </a:lvl1pPr>
          </a:lstStyle>
          <a:p>
            <a:r>
              <a:rPr lang="es-CL" sz="8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NATIONAL AVERAGE</a:t>
            </a:r>
            <a:endParaRPr lang="es-CL" sz="8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A0BE4DBB-27F6-1A4F-9A89-C9E90E5CBCD4}"/>
              </a:ext>
            </a:extLst>
          </p:cNvPr>
          <p:cNvCxnSpPr>
            <a:cxnSpLocks/>
          </p:cNvCxnSpPr>
          <p:nvPr/>
        </p:nvCxnSpPr>
        <p:spPr>
          <a:xfrm>
            <a:off x="6754404" y="2272426"/>
            <a:ext cx="3161849" cy="0"/>
          </a:xfrm>
          <a:prstGeom prst="straightConnector1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824D0304-703F-2C46-AF22-5A3179D2B09C}"/>
              </a:ext>
            </a:extLst>
          </p:cNvPr>
          <p:cNvCxnSpPr>
            <a:cxnSpLocks/>
          </p:cNvCxnSpPr>
          <p:nvPr/>
        </p:nvCxnSpPr>
        <p:spPr>
          <a:xfrm>
            <a:off x="6754404" y="2082688"/>
            <a:ext cx="3161849" cy="0"/>
          </a:xfrm>
          <a:prstGeom prst="straightConnector1">
            <a:avLst/>
          </a:prstGeom>
          <a:ln>
            <a:solidFill>
              <a:srgbClr val="7CD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E4959B55-5665-614C-85B4-79877CB4F71B}"/>
              </a:ext>
            </a:extLst>
          </p:cNvPr>
          <p:cNvCxnSpPr>
            <a:cxnSpLocks/>
          </p:cNvCxnSpPr>
          <p:nvPr/>
        </p:nvCxnSpPr>
        <p:spPr>
          <a:xfrm>
            <a:off x="2334804" y="1821230"/>
            <a:ext cx="3161849" cy="0"/>
          </a:xfrm>
          <a:prstGeom prst="straightConnector1">
            <a:avLst/>
          </a:prstGeom>
          <a:ln>
            <a:solidFill>
              <a:srgbClr val="143C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B2B90A6C-D424-EC4F-A933-09833A1A1E45}"/>
              </a:ext>
            </a:extLst>
          </p:cNvPr>
          <p:cNvCxnSpPr>
            <a:cxnSpLocks/>
          </p:cNvCxnSpPr>
          <p:nvPr/>
        </p:nvCxnSpPr>
        <p:spPr>
          <a:xfrm>
            <a:off x="6754404" y="1897631"/>
            <a:ext cx="3161849" cy="0"/>
          </a:xfrm>
          <a:prstGeom prst="straightConnector1">
            <a:avLst/>
          </a:prstGeom>
          <a:ln>
            <a:solidFill>
              <a:srgbClr val="143C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26A0FD28-81D5-A60E-87E8-AE1F7ACD45D4}"/>
              </a:ext>
            </a:extLst>
          </p:cNvPr>
          <p:cNvSpPr txBox="1">
            <a:spLocks/>
          </p:cNvSpPr>
          <p:nvPr/>
        </p:nvSpPr>
        <p:spPr>
          <a:xfrm>
            <a:off x="976738" y="380362"/>
            <a:ext cx="9399296" cy="59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4000" b="1" spc="-150" dirty="0">
                <a:ln>
                  <a:solidFill>
                    <a:schemeClr val="bg1">
                      <a:alpha val="20000"/>
                    </a:schemeClr>
                  </a:solidFill>
                </a:ln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KEY RESULTS FORMAT/MANAGEMENT</a:t>
            </a:r>
            <a:endParaRPr lang="es-CL" sz="4000" b="1" spc="-150" dirty="0">
              <a:ln>
                <a:solidFill>
                  <a:schemeClr val="bg1">
                    <a:alpha val="20000"/>
                  </a:schemeClr>
                </a:solidFill>
              </a:ln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0B1297-FB9D-3C6E-FE2E-4402ED81D1D8}"/>
              </a:ext>
            </a:extLst>
          </p:cNvPr>
          <p:cNvSpPr txBox="1"/>
          <p:nvPr/>
        </p:nvSpPr>
        <p:spPr>
          <a:xfrm>
            <a:off x="1065128" y="908313"/>
            <a:ext cx="431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MEASUREMENT SEPTEMBER-OCTOBER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A24FB2-26DA-D1F1-4115-7B2EA4EEDD84}"/>
              </a:ext>
            </a:extLst>
          </p:cNvPr>
          <p:cNvSpPr txBox="1"/>
          <p:nvPr/>
        </p:nvSpPr>
        <p:spPr>
          <a:xfrm>
            <a:off x="5348724" y="1928599"/>
            <a:ext cx="148788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L"/>
            </a:defPPr>
            <a:lvl1pPr algn="ctr">
              <a:defRPr sz="1400" b="1">
                <a:solidFill>
                  <a:srgbClr val="1945B9"/>
                </a:solidFill>
              </a:defRPr>
            </a:lvl1pPr>
          </a:lstStyle>
          <a:p>
            <a:r>
              <a:rPr lang="es-CL" sz="8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REGIONAL AVERAGE</a:t>
            </a:r>
            <a:endParaRPr lang="es-CL" sz="8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D58A79-2FF0-FD23-B9A7-39B8266E9B55}"/>
              </a:ext>
            </a:extLst>
          </p:cNvPr>
          <p:cNvSpPr txBox="1"/>
          <p:nvPr/>
        </p:nvSpPr>
        <p:spPr>
          <a:xfrm>
            <a:off x="5416359" y="2113657"/>
            <a:ext cx="1366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L"/>
            </a:defPPr>
            <a:lvl1pPr algn="ctr">
              <a:defRPr sz="1400" b="1">
                <a:solidFill>
                  <a:srgbClr val="1945B9"/>
                </a:solidFill>
              </a:defRPr>
            </a:lvl1pPr>
          </a:lstStyle>
          <a:p>
            <a:r>
              <a:rPr lang="es-CL" sz="8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NATIONAL AVERAGE</a:t>
            </a:r>
            <a:endParaRPr lang="es-CL" sz="8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83DDA08-6715-4C84-B9CE-8593C86053C6}"/>
              </a:ext>
            </a:extLst>
          </p:cNvPr>
          <p:cNvSpPr txBox="1"/>
          <p:nvPr/>
        </p:nvSpPr>
        <p:spPr>
          <a:xfrm>
            <a:off x="5348724" y="4272624"/>
            <a:ext cx="148788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L"/>
            </a:defPPr>
            <a:lvl1pPr algn="ctr">
              <a:defRPr sz="1400" b="1">
                <a:solidFill>
                  <a:srgbClr val="1945B9"/>
                </a:solidFill>
              </a:defRPr>
            </a:lvl1pPr>
          </a:lstStyle>
          <a:p>
            <a:r>
              <a:rPr lang="es-CL" sz="8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REGIONAL AVERAGE</a:t>
            </a:r>
            <a:endParaRPr lang="es-CL" sz="8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079760-C295-0024-3884-4EB9B3F7B5E6}"/>
              </a:ext>
            </a:extLst>
          </p:cNvPr>
          <p:cNvSpPr txBox="1"/>
          <p:nvPr/>
        </p:nvSpPr>
        <p:spPr>
          <a:xfrm>
            <a:off x="5406734" y="4457682"/>
            <a:ext cx="1366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L"/>
            </a:defPPr>
            <a:lvl1pPr algn="ctr">
              <a:defRPr sz="1400" b="1">
                <a:solidFill>
                  <a:srgbClr val="1945B9"/>
                </a:solidFill>
              </a:defRPr>
            </a:lvl1pPr>
          </a:lstStyle>
          <a:p>
            <a:r>
              <a:rPr lang="es-CL" sz="8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NATIONAL AVERAGE</a:t>
            </a:r>
            <a:endParaRPr lang="es-CL" sz="8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1569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ipse 29">
            <a:extLst>
              <a:ext uri="{FF2B5EF4-FFF2-40B4-BE49-F238E27FC236}">
                <a16:creationId xmlns:a16="http://schemas.microsoft.com/office/drawing/2014/main" id="{E6BE2831-1234-C541-9CC3-F17E910EB640}"/>
              </a:ext>
            </a:extLst>
          </p:cNvPr>
          <p:cNvSpPr/>
          <p:nvPr/>
        </p:nvSpPr>
        <p:spPr>
          <a:xfrm rot="16200000">
            <a:off x="813574" y="2378851"/>
            <a:ext cx="2349281" cy="2349281"/>
          </a:xfrm>
          <a:prstGeom prst="ellipse">
            <a:avLst/>
          </a:prstGeom>
          <a:gradFill>
            <a:gsLst>
              <a:gs pos="0">
                <a:srgbClr val="989898"/>
              </a:gs>
              <a:gs pos="100000">
                <a:srgbClr val="989898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ED4A6C7D-1D82-4A42-A14B-8EE5C5BF1508}"/>
              </a:ext>
            </a:extLst>
          </p:cNvPr>
          <p:cNvSpPr/>
          <p:nvPr/>
        </p:nvSpPr>
        <p:spPr>
          <a:xfrm rot="16200000">
            <a:off x="9019937" y="2375387"/>
            <a:ext cx="2357944" cy="2357944"/>
          </a:xfrm>
          <a:prstGeom prst="ellipse">
            <a:avLst/>
          </a:prstGeom>
          <a:gradFill>
            <a:gsLst>
              <a:gs pos="0">
                <a:srgbClr val="7CD21F"/>
              </a:gs>
              <a:gs pos="100000">
                <a:srgbClr val="7CD21F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F82AFAA4-E132-504E-B123-1C63F7A5AE9A}"/>
              </a:ext>
            </a:extLst>
          </p:cNvPr>
          <p:cNvSpPr/>
          <p:nvPr/>
        </p:nvSpPr>
        <p:spPr>
          <a:xfrm rot="16200000">
            <a:off x="6241430" y="2378851"/>
            <a:ext cx="2349281" cy="2349281"/>
          </a:xfrm>
          <a:prstGeom prst="ellipse">
            <a:avLst/>
          </a:prstGeom>
          <a:gradFill>
            <a:gsLst>
              <a:gs pos="0">
                <a:srgbClr val="1946B9"/>
              </a:gs>
              <a:gs pos="100000">
                <a:srgbClr val="1946B9">
                  <a:lumMod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0E8E12A9-D128-4040-BBF7-CAC7815022BD}"/>
              </a:ext>
            </a:extLst>
          </p:cNvPr>
          <p:cNvSpPr/>
          <p:nvPr/>
        </p:nvSpPr>
        <p:spPr>
          <a:xfrm rot="5400000">
            <a:off x="3544249" y="2378852"/>
            <a:ext cx="2349281" cy="2349281"/>
          </a:xfrm>
          <a:prstGeom prst="ellipse">
            <a:avLst/>
          </a:prstGeom>
          <a:gradFill>
            <a:gsLst>
              <a:gs pos="0">
                <a:srgbClr val="DD0055">
                  <a:lumMod val="70000"/>
                </a:srgbClr>
              </a:gs>
              <a:gs pos="100000">
                <a:srgbClr val="DD00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F286C75-8B50-9D4A-97A9-38E50563FA48}"/>
              </a:ext>
            </a:extLst>
          </p:cNvPr>
          <p:cNvSpPr/>
          <p:nvPr/>
        </p:nvSpPr>
        <p:spPr>
          <a:xfrm>
            <a:off x="1436734" y="3772445"/>
            <a:ext cx="1067920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>
              <a:defRPr/>
            </a:pPr>
            <a:r>
              <a:rPr lang="es-CL" sz="12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WE ARE ALL </a:t>
            </a:r>
          </a:p>
          <a:p>
            <a:pPr lvl="0" algn="ctr">
              <a:defRPr/>
            </a:pPr>
            <a:r>
              <a:rPr lang="es-CL" sz="12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ONE TEAM</a:t>
            </a:r>
          </a:p>
        </p:txBody>
      </p:sp>
      <p:sp>
        <p:nvSpPr>
          <p:cNvPr id="65" name="Título 1">
            <a:extLst>
              <a:ext uri="{FF2B5EF4-FFF2-40B4-BE49-F238E27FC236}">
                <a16:creationId xmlns:a16="http://schemas.microsoft.com/office/drawing/2014/main" id="{4948139E-6AC3-3242-9D1A-AAC8BF19A388}"/>
              </a:ext>
            </a:extLst>
          </p:cNvPr>
          <p:cNvSpPr txBox="1">
            <a:spLocks/>
          </p:cNvSpPr>
          <p:nvPr/>
        </p:nvSpPr>
        <p:spPr>
          <a:xfrm>
            <a:off x="998396" y="850423"/>
            <a:ext cx="7462210" cy="5950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4000" b="1" i="0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GENERAL OVERVIEW OF BU</a:t>
            </a:r>
            <a:endParaRPr lang="es-CL" sz="4000" b="1" spc="-1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4254A2BC-0B1F-2B48-81D8-DD47EFEDA0D6}"/>
              </a:ext>
            </a:extLst>
          </p:cNvPr>
          <p:cNvSpPr/>
          <p:nvPr/>
        </p:nvSpPr>
        <p:spPr>
          <a:xfrm>
            <a:off x="1086787" y="1374370"/>
            <a:ext cx="3810891" cy="295020"/>
          </a:xfrm>
          <a:prstGeom prst="roundRect">
            <a:avLst>
              <a:gd name="adj" fmla="val 50000"/>
            </a:avLst>
          </a:prstGeom>
          <a:solidFill>
            <a:srgbClr val="3E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CA92FF25-B30A-BC4E-A803-6B14C1523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00" y="1751630"/>
            <a:ext cx="933450" cy="103275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A4E2C986-35F2-A349-87B0-E9BF744C9DC0}"/>
              </a:ext>
            </a:extLst>
          </p:cNvPr>
          <p:cNvSpPr/>
          <p:nvPr/>
        </p:nvSpPr>
        <p:spPr>
          <a:xfrm>
            <a:off x="3342660" y="4884772"/>
            <a:ext cx="5506681" cy="52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Clr>
                <a:srgbClr val="DD0055"/>
              </a:buClr>
            </a:pP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%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of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favorability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for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each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value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according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average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of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pPr algn="ctr">
              <a:buClr>
                <a:srgbClr val="DD0055"/>
              </a:buClr>
            </a:pP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questions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associated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with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es-CL" sz="1000" b="0" i="0" dirty="0" err="1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it</a:t>
            </a:r>
            <a:r>
              <a:rPr lang="es-CL" sz="1000" b="0" i="0" dirty="0">
                <a:solidFill>
                  <a:schemeClr val="tx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es-CL" sz="10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id="{B3ED4C1B-CFE1-7D4F-B307-002A3A08AEF9}"/>
              </a:ext>
            </a:extLst>
          </p:cNvPr>
          <p:cNvSpPr txBox="1">
            <a:spLocks/>
          </p:cNvSpPr>
          <p:nvPr/>
        </p:nvSpPr>
        <p:spPr>
          <a:xfrm>
            <a:off x="892677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spc="-15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lang="es-CL" sz="3200" b="1" spc="-150" baseline="3000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E13DAB49-406F-2F44-B450-972E54B934AC}"/>
              </a:ext>
            </a:extLst>
          </p:cNvPr>
          <p:cNvSpPr txBox="1">
            <a:spLocks/>
          </p:cNvSpPr>
          <p:nvPr/>
        </p:nvSpPr>
        <p:spPr>
          <a:xfrm>
            <a:off x="3625737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spc="-15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lang="es-CL" sz="3200" b="1" spc="-150" baseline="3000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64" name="Título 1">
            <a:extLst>
              <a:ext uri="{FF2B5EF4-FFF2-40B4-BE49-F238E27FC236}">
                <a16:creationId xmlns:a16="http://schemas.microsoft.com/office/drawing/2014/main" id="{1337E7B8-9531-0A4B-9E03-CB80224137AA}"/>
              </a:ext>
            </a:extLst>
          </p:cNvPr>
          <p:cNvSpPr txBox="1">
            <a:spLocks/>
          </p:cNvSpPr>
          <p:nvPr/>
        </p:nvSpPr>
        <p:spPr>
          <a:xfrm>
            <a:off x="6362390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spc="-15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lang="es-CL" sz="3200" b="1" spc="-150" baseline="3000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C00219BD-75BB-EB43-9783-E43C4748B15D}"/>
              </a:ext>
            </a:extLst>
          </p:cNvPr>
          <p:cNvSpPr/>
          <p:nvPr/>
        </p:nvSpPr>
        <p:spPr>
          <a:xfrm>
            <a:off x="4333864" y="3805924"/>
            <a:ext cx="769763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>
              <a:defRPr/>
            </a:pPr>
            <a:r>
              <a:rPr lang="es-CL" sz="12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WE ARE </a:t>
            </a:r>
          </a:p>
          <a:p>
            <a:pPr lvl="0" algn="ctr">
              <a:defRPr/>
            </a:pPr>
            <a:r>
              <a:rPr lang="es-CL" sz="12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AGILE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D8CE01C0-AB23-A147-A033-DE1591F89888}"/>
              </a:ext>
            </a:extLst>
          </p:cNvPr>
          <p:cNvSpPr/>
          <p:nvPr/>
        </p:nvSpPr>
        <p:spPr>
          <a:xfrm>
            <a:off x="6420943" y="3786014"/>
            <a:ext cx="1938479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>
              <a:defRPr/>
            </a:pPr>
            <a:r>
              <a:rPr lang="es-CL" sz="12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WE ARE PASSIONATE </a:t>
            </a:r>
          </a:p>
          <a:p>
            <a:pPr lvl="0" algn="ctr">
              <a:defRPr/>
            </a:pPr>
            <a:r>
              <a:rPr lang="es-CL" sz="12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ABOUT THE CUSTOMER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87FB51E6-742B-E849-85FB-2708DFCA1677}"/>
              </a:ext>
            </a:extLst>
          </p:cNvPr>
          <p:cNvSpPr txBox="1">
            <a:spLocks/>
          </p:cNvSpPr>
          <p:nvPr/>
        </p:nvSpPr>
        <p:spPr>
          <a:xfrm>
            <a:off x="9096926" y="2917880"/>
            <a:ext cx="2174048" cy="1171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spc="-15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XX</a:t>
            </a:r>
            <a:r>
              <a:rPr lang="es-CL" sz="3200" b="1" spc="-150" baseline="30000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%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F1279BB-3290-3E43-A2D5-8DB3CFE34116}"/>
              </a:ext>
            </a:extLst>
          </p:cNvPr>
          <p:cNvSpPr/>
          <p:nvPr/>
        </p:nvSpPr>
        <p:spPr>
          <a:xfrm>
            <a:off x="9609089" y="3772444"/>
            <a:ext cx="1200971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>
              <a:defRPr/>
            </a:pPr>
            <a:r>
              <a:rPr lang="es-CL" sz="12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WE CARE FOR </a:t>
            </a:r>
          </a:p>
          <a:p>
            <a:pPr lvl="0" algn="ctr">
              <a:defRPr/>
            </a:pPr>
            <a:r>
              <a:rPr lang="es-CL" sz="12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THE FUTURE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D63C23F-922D-4CBF-F5E0-A2816F56B956}"/>
              </a:ext>
            </a:extLst>
          </p:cNvPr>
          <p:cNvSpPr txBox="1"/>
          <p:nvPr/>
        </p:nvSpPr>
        <p:spPr>
          <a:xfrm>
            <a:off x="1086787" y="1380818"/>
            <a:ext cx="431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400" b="0" i="0" dirty="0">
                <a:solidFill>
                  <a:schemeClr val="bg1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MEASUREMENT SEPTEMBER-OCTOBER 2023</a:t>
            </a: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3670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labella">
    <a:dk1>
      <a:srgbClr val="383E44"/>
    </a:dk1>
    <a:lt1>
      <a:srgbClr val="FFFFFF"/>
    </a:lt1>
    <a:dk2>
      <a:srgbClr val="383E44"/>
    </a:dk2>
    <a:lt2>
      <a:srgbClr val="E5E5E5"/>
    </a:lt2>
    <a:accent1>
      <a:srgbClr val="383E44"/>
    </a:accent1>
    <a:accent2>
      <a:srgbClr val="949EA8"/>
    </a:accent2>
    <a:accent3>
      <a:srgbClr val="CCCCCD"/>
    </a:accent3>
    <a:accent4>
      <a:srgbClr val="EA244B"/>
    </a:accent4>
    <a:accent5>
      <a:srgbClr val="1945B9"/>
    </a:accent5>
    <a:accent6>
      <a:srgbClr val="75BE1B"/>
    </a:accent6>
    <a:hlink>
      <a:srgbClr val="1946BA"/>
    </a:hlink>
    <a:folHlink>
      <a:srgbClr val="9A989A"/>
    </a:folHlink>
  </a:clrScheme>
  <a:fontScheme name="TechCorp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5037</TotalTime>
  <Words>1919</Words>
  <Application>Microsoft Macintosh PowerPoint</Application>
  <PresentationFormat>Panorámica</PresentationFormat>
  <Paragraphs>406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Open Sans</vt:lpstr>
      <vt:lpstr>Open Sans Extrabold</vt:lpstr>
      <vt:lpstr>Open Sans Light</vt:lpstr>
      <vt:lpstr>Tema de Office</vt:lpstr>
      <vt:lpstr>Presentación de PowerPoint</vt:lpstr>
      <vt:lpstr>Presentación de PowerPoint</vt:lpstr>
      <vt:lpstr>Presentación de PowerPoint</vt:lpstr>
      <vt:lpstr>Key results for BU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Key team results 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SIMPLIFICAR Y DISFRUTAR AÚN MÁS LA VIDA</dc:title>
  <dc:creator>Microsoft Office User</dc:creator>
  <cp:lastModifiedBy>Armando S Godoy</cp:lastModifiedBy>
  <cp:revision>113</cp:revision>
  <cp:lastPrinted>2023-06-13T20:04:37Z</cp:lastPrinted>
  <dcterms:created xsi:type="dcterms:W3CDTF">2022-09-30T06:50:04Z</dcterms:created>
  <dcterms:modified xsi:type="dcterms:W3CDTF">2023-12-04T21:43:41Z</dcterms:modified>
</cp:coreProperties>
</file>