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8" r:id="rId4"/>
    <p:sldId id="272" r:id="rId5"/>
    <p:sldId id="355" r:id="rId6"/>
    <p:sldId id="356" r:id="rId7"/>
    <p:sldId id="309" r:id="rId8"/>
    <p:sldId id="359" r:id="rId9"/>
    <p:sldId id="310" r:id="rId10"/>
    <p:sldId id="340" r:id="rId11"/>
    <p:sldId id="311" r:id="rId12"/>
    <p:sldId id="327" r:id="rId13"/>
    <p:sldId id="312" r:id="rId14"/>
    <p:sldId id="329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19" r:id="rId23"/>
    <p:sldId id="321" r:id="rId24"/>
    <p:sldId id="322" r:id="rId25"/>
    <p:sldId id="324" r:id="rId26"/>
    <p:sldId id="323" r:id="rId27"/>
    <p:sldId id="325" r:id="rId28"/>
    <p:sldId id="326" r:id="rId29"/>
    <p:sldId id="373" r:id="rId30"/>
    <p:sldId id="306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7CD21F"/>
    <a:srgbClr val="7CBF1F"/>
    <a:srgbClr val="1946B9"/>
    <a:srgbClr val="344F99"/>
    <a:srgbClr val="DD0055"/>
    <a:srgbClr val="C40055"/>
    <a:srgbClr val="989898"/>
    <a:srgbClr val="828282"/>
    <a:srgbClr val="414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73"/>
    <p:restoredTop sz="95385"/>
  </p:normalViewPr>
  <p:slideViewPr>
    <p:cSldViewPr snapToGrid="0" snapToObjects="1" showGuides="1">
      <p:cViewPr varScale="1">
        <p:scale>
          <a:sx n="77" d="100"/>
          <a:sy n="77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143CB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1E-EE41-B495-6DE0CF76E7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1E-EE41-B495-6DE0CF76E7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1E-EE41-B495-6DE0CF76E7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/>
                      <a:t>Xx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1E-EE41-B495-6DE0CF76E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1E-EE41-B495-6DE0CF76E7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rgbClr val="3E3E3E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D2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4-4444-9DA0-B9C7B655BDA1}"/>
              </c:ext>
            </c:extLst>
          </c:dPt>
          <c:dPt>
            <c:idx val="1"/>
            <c:invertIfNegative val="0"/>
            <c:bubble3D val="0"/>
            <c:spPr>
              <a:solidFill>
                <a:srgbClr val="72AE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4-4444-9DA0-B9C7B655BDA1}"/>
              </c:ext>
            </c:extLst>
          </c:dPt>
          <c:dPt>
            <c:idx val="2"/>
            <c:invertIfNegative val="0"/>
            <c:bubble3D val="0"/>
            <c:spPr>
              <a:solidFill>
                <a:srgbClr val="7CBF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4-4444-9DA0-B9C7B655BDA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4-4444-9DA0-B9C7B655BD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CF4-4444-9DA0-B9C7B655B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F4-4444-9DA0-B9C7B655B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CF4-4444-9DA0-B9C7B655BD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CF4-4444-9DA0-B9C7B655B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41</c:v>
                </c:pt>
                <c:pt idx="1">
                  <c:v>39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4-4444-9DA0-B9C7B655BD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272766048"/>
        <c:axId val="1272767712"/>
      </c:barChart>
      <c:catAx>
        <c:axId val="12727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272767712"/>
        <c:crosses val="autoZero"/>
        <c:auto val="1"/>
        <c:lblAlgn val="ctr"/>
        <c:lblOffset val="100"/>
        <c:noMultiLvlLbl val="0"/>
      </c:catAx>
      <c:valAx>
        <c:axId val="127276771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72766048"/>
        <c:crossesAt val="100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C9004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D3-8F4E-A1F0-00937A3505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D3-8F4E-A1F0-00937A3505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1D3-8F4E-A1F0-00937A3505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1D3-8F4E-A1F0-00937A350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3-8F4E-A1F0-00937A3505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73203740157481E-2"/>
          <c:y val="0.10595435675415919"/>
          <c:w val="0.79813302942395359"/>
          <c:h val="0.79967562949680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Entusiasmo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A92-4E2C-8ED5-5E6020006A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0.38</c:v>
                </c:pt>
                <c:pt idx="1">
                  <c:v>0.34</c:v>
                </c:pt>
                <c:pt idx="2">
                  <c:v>0.31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C-B240-8677-81F3A5B92E6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Tranquilidad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A92-4E2C-8ED5-5E6020006A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0.32</c:v>
                </c:pt>
                <c:pt idx="1">
                  <c:v>0.35</c:v>
                </c:pt>
                <c:pt idx="2">
                  <c:v>0.42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4C-B240-8677-81F3A5B92E6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Decepción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4C-B240-8677-81F3A5B92E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0.08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4C-B240-8677-81F3A5B92E6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Nerviosismo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24C-B240-8677-81F3A5B92E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0.22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4C-B240-8677-81F3A5B92E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4194960"/>
        <c:axId val="1254204112"/>
      </c:barChart>
      <c:catAx>
        <c:axId val="125419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254204112"/>
        <c:crosses val="autoZero"/>
        <c:auto val="1"/>
        <c:lblAlgn val="ctr"/>
        <c:lblOffset val="100"/>
        <c:noMultiLvlLbl val="0"/>
      </c:catAx>
      <c:valAx>
        <c:axId val="1254204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541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b="1" i="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143CB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E4D-4D44-B680-3EAEA85052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4D-4D44-B680-3EAEA85052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4D-4D44-B680-3EAEA85052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4D-4D44-B680-3EAEA8505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D-4D44-B680-3EAEA85052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78530435949E-2"/>
          <c:y val="6.6017563854035809E-3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BEB-2647-AA55-D876AFA156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EB-2647-AA55-D876AFA156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BEB-2647-AA55-D876AFA156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/>
                      <a:t>Xx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BEB-2647-AA55-D876AFA15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EB-2647-AA55-D876AFA156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C9004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8CE-CB48-A976-7D3137E8F0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8CE-CB48-A976-7D3137E8F0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8CE-CB48-A976-7D3137E8F0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8CE-CB48-A976-7D3137E8F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E-CB48-A976-7D3137E8F0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7CD21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C64-5C4F-8721-EBD676EA17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64-5C4F-8721-EBD676EA17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64-5C4F-8721-EBD676EA17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64-5C4F-8721-EBD676EA1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64-5C4F-8721-EBD676EA17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ES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02DDE-1201-7A4C-BC1D-26AA6F3A6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04B89-DEB8-5044-835B-8DCF06CC7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9C869-41A6-FD44-BADC-ADE9E6F5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F217C-FB42-514A-83AA-27B7C106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E9F53-661A-D349-9BCE-D82B9170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53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D9127-0FF9-514A-83AD-51EAE53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81343-12BC-BB4E-B619-1A1741BA4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91BCD-752E-C944-974B-B65AAA53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F0DB2-FD39-5647-BC25-7A7D92F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E4AC5C-1730-1E43-A3AD-27B6024C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75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520720-4E6F-C549-8BB6-A5EF2D486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AC31A1-5F03-F147-A27A-BEC880F35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EA81A-6D43-1A49-BDFC-644EFCF2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F6A762-8693-014B-A788-C9349085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667708-2CAC-8446-A5FF-12B2B27D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27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BD170-B0BE-964B-8D3C-397EA210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F7344-2198-2E44-B527-47EC3D4BB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9FB976-6EC7-4B45-9DEC-D9AC3C2C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8E6C4A-507E-424F-AD9D-414AE567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96D59-90C3-8945-A680-A0DA29C0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7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8FA12-954C-2843-8434-B6F892B3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D104B-5ED8-8548-9CA8-A88876EB8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09F78-C829-E64A-8D3B-74AAE42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EB1BB-6D38-8540-B9D4-5FB08875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88F7A-89FA-5340-8656-D72F1531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1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AB11B-B63D-4445-AC18-0A4AC4B9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D66576-1F6A-2746-9CC6-376D5ED1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040CD9-BB3A-F243-A10D-44AC3221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7FF7D3-4DE2-2A4E-A13E-3593AD8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FD09A-27B7-704A-9659-7123B5FB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BEB243-1C8E-8047-8394-1EB6FAC7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15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56D7-0454-2F49-BE86-42DC61D6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6E8D40-4EFB-1849-8484-EE37AC52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8453CC-ECD3-884D-9D8D-CB5821A4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58F0AD-5205-894C-B93B-381B21AFD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C9D0F6-E03C-1A41-B8DC-A767600B4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A8D4D0-3563-B340-A0BA-443C1DE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9A81D6-3991-1D4B-B442-9DA0A868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1BB18A-DADF-2341-917F-DA582A3A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5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576BA-095D-6440-942A-F87A1A05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60B603-2A74-FC4C-82CA-49FA6811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81E3E9-3257-324D-B78E-A3EDA0CB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F3649B-0A13-0642-82AD-071977DE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52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43DBAA-9F38-354D-9443-CD93ACFE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2C4327-1881-0845-9443-A98B59AA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984D3D-126D-814F-A3DB-FAC84E69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95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3066E-043F-D546-BC8D-61F15E75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519C5-5B97-654E-A2B1-C144CE3B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09C21B-4ABE-3D46-9080-E38255221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DD7FF-0D2A-7D42-B1BF-45A43613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1876D6-1481-9949-9E53-42C03034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98F53-0076-704C-B38F-386BB3AC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18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5433-836E-0F40-BFDC-16513230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CF6509-08A0-6D4E-B168-C1248EC5B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911502-29BB-E241-A817-45DF1A5A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F422DA-1E84-444D-8198-40B0FE70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D99B16-4734-B444-98D0-97E1F51C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DFB3FF-F10E-8941-90A5-E0D6E1EF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05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6E25B6-CFF5-1C44-B4F6-C2149149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C12F4E-85B4-D345-B964-884D8A8D1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8ABD18-D1EE-3C48-A1FD-F6129523A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5FE2-7AA0-B046-8FB6-367B334E0FD7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271-2E21-824D-9C9B-565996416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70B3-2EFF-D740-8CE9-BBDE00B98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244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907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70507E33-85EE-A444-92D8-F204425C2767}"/>
              </a:ext>
            </a:extLst>
          </p:cNvPr>
          <p:cNvSpPr txBox="1">
            <a:spLocks/>
          </p:cNvSpPr>
          <p:nvPr/>
        </p:nvSpPr>
        <p:spPr>
          <a:xfrm>
            <a:off x="998397" y="466745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CL" sz="32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PERCEPCIÓN VALORES FORMATO/GERENCIA</a:t>
            </a:r>
            <a:endParaRPr kumimoji="0" lang="es-CL" sz="3200" b="1" i="0" u="none" strike="noStrike" kern="1200" cap="none" spc="-15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D351FCE2-EA3D-3E41-955E-FA77E0EB5205}"/>
              </a:ext>
            </a:extLst>
          </p:cNvPr>
          <p:cNvSpPr/>
          <p:nvPr/>
        </p:nvSpPr>
        <p:spPr>
          <a:xfrm>
            <a:off x="1086787" y="902722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8A2EAEE-DF45-8040-AC38-B7B3ECEDAFA6}"/>
              </a:ext>
            </a:extLst>
          </p:cNvPr>
          <p:cNvSpPr txBox="1"/>
          <p:nvPr/>
        </p:nvSpPr>
        <p:spPr>
          <a:xfrm>
            <a:off x="1219528" y="902722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5CD2604-4F4C-E148-8A82-59E8262C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279982"/>
            <a:ext cx="933450" cy="103275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2D43C7F6-0D14-884A-B590-1487CA228AB0}"/>
              </a:ext>
            </a:extLst>
          </p:cNvPr>
          <p:cNvSpPr/>
          <p:nvPr/>
        </p:nvSpPr>
        <p:spPr>
          <a:xfrm>
            <a:off x="2602088" y="1646476"/>
            <a:ext cx="2591704" cy="295020"/>
          </a:xfrm>
          <a:prstGeom prst="roundRect">
            <a:avLst>
              <a:gd name="adj" fmla="val 50000"/>
            </a:avLst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B9DB98-CE81-9C4E-A24D-61A9EC3DA7A3}"/>
              </a:ext>
            </a:extLst>
          </p:cNvPr>
          <p:cNvSpPr txBox="1"/>
          <p:nvPr/>
        </p:nvSpPr>
        <p:spPr>
          <a:xfrm>
            <a:off x="2674699" y="1646476"/>
            <a:ext cx="245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SOMOS UN SOLO EQUIPO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7F8D38C7-BBF7-EB4D-8670-C1107597AC36}"/>
              </a:ext>
            </a:extLst>
          </p:cNvPr>
          <p:cNvGraphicFramePr/>
          <p:nvPr/>
        </p:nvGraphicFramePr>
        <p:xfrm>
          <a:off x="2088726" y="4109657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7AAD153D-9E03-5D40-8076-86CE3F19A9E4}"/>
              </a:ext>
            </a:extLst>
          </p:cNvPr>
          <p:cNvGraphicFramePr/>
          <p:nvPr/>
        </p:nvGraphicFramePr>
        <p:xfrm>
          <a:off x="2088726" y="1941751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4F9CAD58-ED80-9044-827A-32040383E604}"/>
              </a:ext>
            </a:extLst>
          </p:cNvPr>
          <p:cNvGraphicFramePr/>
          <p:nvPr/>
        </p:nvGraphicFramePr>
        <p:xfrm>
          <a:off x="6864780" y="1850807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A81C41BD-7725-FB49-9016-8052B87EEE2C}"/>
              </a:ext>
            </a:extLst>
          </p:cNvPr>
          <p:cNvGraphicFramePr/>
          <p:nvPr/>
        </p:nvGraphicFramePr>
        <p:xfrm>
          <a:off x="6864780" y="4075479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FDF6A135-0D1F-E741-962C-19596B1ADE14}"/>
              </a:ext>
            </a:extLst>
          </p:cNvPr>
          <p:cNvSpPr/>
          <p:nvPr/>
        </p:nvSpPr>
        <p:spPr>
          <a:xfrm>
            <a:off x="2133600" y="4077634"/>
            <a:ext cx="3377738" cy="329197"/>
          </a:xfrm>
          <a:prstGeom prst="roundRect">
            <a:avLst>
              <a:gd name="adj" fmla="val 50000"/>
            </a:avLst>
          </a:prstGeom>
          <a:solidFill>
            <a:srgbClr val="143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38EE058-ECA7-3D40-A60D-AB4863D5697A}"/>
              </a:ext>
            </a:extLst>
          </p:cNvPr>
          <p:cNvSpPr txBox="1"/>
          <p:nvPr/>
        </p:nvSpPr>
        <p:spPr>
          <a:xfrm>
            <a:off x="2038012" y="4077635"/>
            <a:ext cx="3556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NOS APASIONAMOS POR EL CLIENTE</a:t>
            </a:r>
          </a:p>
        </p:txBody>
      </p:sp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3686E4DE-703E-1848-B1D1-ABB514B50BBD}"/>
              </a:ext>
            </a:extLst>
          </p:cNvPr>
          <p:cNvSpPr/>
          <p:nvPr/>
        </p:nvSpPr>
        <p:spPr>
          <a:xfrm>
            <a:off x="7435047" y="4111812"/>
            <a:ext cx="2432967" cy="295020"/>
          </a:xfrm>
          <a:prstGeom prst="roundRect">
            <a:avLst>
              <a:gd name="adj" fmla="val 50000"/>
            </a:avLst>
          </a:prstGeom>
          <a:solidFill>
            <a:srgbClr val="7C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1F9BF53-E8CC-A146-AF21-320D783C6272}"/>
              </a:ext>
            </a:extLst>
          </p:cNvPr>
          <p:cNvSpPr txBox="1"/>
          <p:nvPr/>
        </p:nvSpPr>
        <p:spPr>
          <a:xfrm>
            <a:off x="7435048" y="4111812"/>
            <a:ext cx="2432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CUIDAMOS EL FUTURO</a:t>
            </a:r>
          </a:p>
        </p:txBody>
      </p:sp>
      <p:sp>
        <p:nvSpPr>
          <p:cNvPr id="67" name="Rectángulo redondeado 66">
            <a:extLst>
              <a:ext uri="{FF2B5EF4-FFF2-40B4-BE49-F238E27FC236}">
                <a16:creationId xmlns:a16="http://schemas.microsoft.com/office/drawing/2014/main" id="{5ABF3504-1A14-3C4C-93B9-206197E70607}"/>
              </a:ext>
            </a:extLst>
          </p:cNvPr>
          <p:cNvSpPr/>
          <p:nvPr/>
        </p:nvSpPr>
        <p:spPr>
          <a:xfrm>
            <a:off x="7177246" y="1680653"/>
            <a:ext cx="2833692" cy="295020"/>
          </a:xfrm>
          <a:prstGeom prst="roundRect">
            <a:avLst>
              <a:gd name="adj" fmla="val 50000"/>
            </a:avLst>
          </a:prstGeom>
          <a:solidFill>
            <a:srgbClr val="C9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ABC70D5-45B1-5444-A6FD-123D7EB917F7}"/>
              </a:ext>
            </a:extLst>
          </p:cNvPr>
          <p:cNvSpPr txBox="1"/>
          <p:nvPr/>
        </p:nvSpPr>
        <p:spPr>
          <a:xfrm>
            <a:off x="7246876" y="1680653"/>
            <a:ext cx="2718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NOS MOVEMOS ÁGILMENTE</a:t>
            </a:r>
          </a:p>
        </p:txBody>
      </p:sp>
    </p:spTree>
    <p:extLst>
      <p:ext uri="{BB962C8B-B14F-4D97-AF65-F5344CB8AC3E}">
        <p14:creationId xmlns:p14="http://schemas.microsoft.com/office/powerpoint/2010/main" val="40782766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601908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GENERAL BU 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Preguntas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 EVALUADAS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nivel BU</a:t>
            </a:r>
            <a:b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 que son fortalezas transversales a potenciar: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65007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AFIRMACIÓN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3940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Afirmaciones que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 SUBEN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su evaluación con respecto a 2022 y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NOS POTENCIAN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  equipo: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/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AFIRMACIÓN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DIFERENCIA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41019-0B66-CF47-A1FC-8C8C091DED27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2ACA3BB-2422-9F4F-A343-F2333006D256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GENERAL BU </a:t>
            </a:r>
          </a:p>
        </p:txBody>
      </p:sp>
    </p:spTree>
    <p:extLst>
      <p:ext uri="{BB962C8B-B14F-4D97-AF65-F5344CB8AC3E}">
        <p14:creationId xmlns:p14="http://schemas.microsoft.com/office/powerpoint/2010/main" val="7045276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601908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GENERAL BU 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Preguntas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PEOR EVALUADAS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nivel BU</a:t>
            </a:r>
            <a:b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 que son fortalezas transversales a potenciar: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/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AFIRMACIÓN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4314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Afirmaciones que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 BAJAN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su evaluación con respecto a 2022 y que debemos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ENTENDER Y TRABAJAR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/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AFIRMACIÓN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DIFERENCIA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41019-0B66-CF47-A1FC-8C8C091DED27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10973B8-E69B-F64A-89E8-135E3173CCFA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GENERAL BU </a:t>
            </a:r>
          </a:p>
        </p:txBody>
      </p:sp>
    </p:spTree>
    <p:extLst>
      <p:ext uri="{BB962C8B-B14F-4D97-AF65-F5344CB8AC3E}">
        <p14:creationId xmlns:p14="http://schemas.microsoft.com/office/powerpoint/2010/main" val="6708149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99031F4C-7F89-E244-9B53-C3461B4A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629" y="2769683"/>
            <a:ext cx="10169014" cy="864863"/>
          </a:xfrm>
        </p:spPr>
        <p:txBody>
          <a:bodyPr anchor="ctr">
            <a:noAutofit/>
          </a:bodyPr>
          <a:lstStyle/>
          <a:p>
            <a:r>
              <a:rPr lang="es-CL" sz="4400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DA90365-4219-124D-AC14-64720EF7BC81}"/>
              </a:ext>
            </a:extLst>
          </p:cNvPr>
          <p:cNvSpPr txBox="1">
            <a:spLocks/>
          </p:cNvSpPr>
          <p:nvPr/>
        </p:nvSpPr>
        <p:spPr>
          <a:xfrm>
            <a:off x="1124629" y="1904820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6EF4FA5-9963-6940-AAF8-FB68FD76D7F3}"/>
              </a:ext>
            </a:extLst>
          </p:cNvPr>
          <p:cNvSpPr txBox="1">
            <a:spLocks/>
          </p:cNvSpPr>
          <p:nvPr/>
        </p:nvSpPr>
        <p:spPr>
          <a:xfrm>
            <a:off x="1124629" y="3634546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2ADF74-2732-4D49-9E8A-DD4362BEBA0F}"/>
              </a:ext>
            </a:extLst>
          </p:cNvPr>
          <p:cNvSpPr txBox="1">
            <a:spLocks/>
          </p:cNvSpPr>
          <p:nvPr/>
        </p:nvSpPr>
        <p:spPr>
          <a:xfrm>
            <a:off x="1124629" y="1135534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D9A91BC-B6E3-3740-89AC-D4959A34B2E2}"/>
              </a:ext>
            </a:extLst>
          </p:cNvPr>
          <p:cNvSpPr txBox="1">
            <a:spLocks/>
          </p:cNvSpPr>
          <p:nvPr/>
        </p:nvSpPr>
        <p:spPr>
          <a:xfrm>
            <a:off x="1124629" y="337117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DA3CEAD-EC12-DE46-B9EC-D26AFE09B475}"/>
              </a:ext>
            </a:extLst>
          </p:cNvPr>
          <p:cNvSpPr txBox="1">
            <a:spLocks/>
          </p:cNvSpPr>
          <p:nvPr/>
        </p:nvSpPr>
        <p:spPr>
          <a:xfrm>
            <a:off x="1124629" y="4403832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D39C894-D2E7-1145-BD21-C5AE676091A3}"/>
              </a:ext>
            </a:extLst>
          </p:cNvPr>
          <p:cNvSpPr txBox="1">
            <a:spLocks/>
          </p:cNvSpPr>
          <p:nvPr/>
        </p:nvSpPr>
        <p:spPr>
          <a:xfrm>
            <a:off x="1124629" y="5188108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</p:spTree>
    <p:extLst>
      <p:ext uri="{BB962C8B-B14F-4D97-AF65-F5344CB8AC3E}">
        <p14:creationId xmlns:p14="http://schemas.microsoft.com/office/powerpoint/2010/main" val="27382478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EC44E4FA-C62B-654F-99A0-CAA0B95F2374}"/>
              </a:ext>
            </a:extLst>
          </p:cNvPr>
          <p:cNvSpPr/>
          <p:nvPr/>
        </p:nvSpPr>
        <p:spPr>
          <a:xfrm>
            <a:off x="4385080" y="4884773"/>
            <a:ext cx="3421841" cy="807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 el grado de compromiso que los colaboradores 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sienten para ayudar a la compañía a alcanzar sus metas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(orgullo, motivación a ir más allá, intención de permanencia y realización personal).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735562" y="3772447"/>
            <a:ext cx="137569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PARTICIPACIÓN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7952739" y="4884772"/>
            <a:ext cx="3421841" cy="80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puntaje del Employee Net Promoter Score (eNPS) representa cuánto los colaboradores recomendarían trabajar en la organización. Se calcula restando al porcentaje de promotores el porcentaje de detractores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1374818" y="2413676"/>
            <a:ext cx="2307046" cy="2307046"/>
          </a:xfrm>
          <a:prstGeom prst="arc">
            <a:avLst>
              <a:gd name="adj1" fmla="val 16200000"/>
              <a:gd name="adj2" fmla="val 21503142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08938F83-73B1-0B46-9F63-69B948326CF4}"/>
              </a:ext>
            </a:extLst>
          </p:cNvPr>
          <p:cNvSpPr/>
          <p:nvPr/>
        </p:nvSpPr>
        <p:spPr>
          <a:xfrm>
            <a:off x="4942477" y="2413676"/>
            <a:ext cx="2307046" cy="2307046"/>
          </a:xfrm>
          <a:prstGeom prst="arc">
            <a:avLst>
              <a:gd name="adj1" fmla="val 16200000"/>
              <a:gd name="adj2" fmla="val 5591121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851013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144131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500897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8576635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5327027" y="3713591"/>
            <a:ext cx="135806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COMPROMISO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LA BU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9174813" y="3772446"/>
            <a:ext cx="83708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LA BU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1001190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21AC89FA-A7DC-3843-B434-5B815085228A}"/>
              </a:ext>
            </a:extLst>
          </p:cNvPr>
          <p:cNvSpPr>
            <a:spLocks noChangeAspect="1"/>
          </p:cNvSpPr>
          <p:nvPr/>
        </p:nvSpPr>
        <p:spPr>
          <a:xfrm rot="16200000">
            <a:off x="6400686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289528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286437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E734327-5D0B-3440-AF61-4A789C64A1DB}"/>
              </a:ext>
            </a:extLst>
          </p:cNvPr>
          <p:cNvSpPr/>
          <p:nvPr/>
        </p:nvSpPr>
        <p:spPr>
          <a:xfrm>
            <a:off x="637338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998688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958727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123604" y="3772446"/>
            <a:ext cx="150233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ENTUSIASMADOS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% de personas que indicó una de las siguientes emociones (entusiasmo, tranquilidad, nerviosismo o decepción) como la predominante en el último mes en su trabajo.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826178" y="2413676"/>
            <a:ext cx="2307046" cy="2307046"/>
          </a:xfrm>
          <a:prstGeom prst="arc">
            <a:avLst>
              <a:gd name="adj1" fmla="val 16200000"/>
              <a:gd name="adj2" fmla="val 43561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08938F83-73B1-0B46-9F63-69B948326CF4}"/>
              </a:ext>
            </a:extLst>
          </p:cNvPr>
          <p:cNvSpPr/>
          <p:nvPr/>
        </p:nvSpPr>
        <p:spPr>
          <a:xfrm>
            <a:off x="3559238" y="2413676"/>
            <a:ext cx="2307046" cy="2307046"/>
          </a:xfrm>
          <a:prstGeom prst="arc">
            <a:avLst>
              <a:gd name="adj1" fmla="val 16200000"/>
              <a:gd name="adj2" fmla="val 5450034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295891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3969436" y="3805924"/>
            <a:ext cx="130676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TRANQUILOS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725728" y="3772446"/>
            <a:ext cx="130676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NERVIOSOS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797657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21AC89FA-A7DC-3843-B434-5B815085228A}"/>
              </a:ext>
            </a:extLst>
          </p:cNvPr>
          <p:cNvSpPr>
            <a:spLocks noChangeAspect="1"/>
          </p:cNvSpPr>
          <p:nvPr/>
        </p:nvSpPr>
        <p:spPr>
          <a:xfrm rot="16200000">
            <a:off x="5017447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234664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231573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E734327-5D0B-3440-AF61-4A789C64A1DB}"/>
              </a:ext>
            </a:extLst>
          </p:cNvPr>
          <p:cNvSpPr/>
          <p:nvPr/>
        </p:nvSpPr>
        <p:spPr>
          <a:xfrm>
            <a:off x="49901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772639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2DA1370D-C461-3B4A-AB29-361E6A7A5C3A}"/>
              </a:ext>
            </a:extLst>
          </p:cNvPr>
          <p:cNvSpPr/>
          <p:nvPr/>
        </p:nvSpPr>
        <p:spPr>
          <a:xfrm>
            <a:off x="9030427" y="2413676"/>
            <a:ext cx="2307046" cy="2307046"/>
          </a:xfrm>
          <a:prstGeom prst="arc">
            <a:avLst>
              <a:gd name="adj1" fmla="val 16200000"/>
              <a:gd name="adj2" fmla="val 15898966"/>
            </a:avLst>
          </a:prstGeom>
          <a:ln w="76200" cap="rnd"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7FB51E6-742B-E849-85FB-2708DFCA1677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F1279BB-3290-3E43-A2D5-8DB3CFE34116}"/>
              </a:ext>
            </a:extLst>
          </p:cNvPr>
          <p:cNvSpPr/>
          <p:nvPr/>
        </p:nvSpPr>
        <p:spPr>
          <a:xfrm>
            <a:off x="9369695" y="3772445"/>
            <a:ext cx="1487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DECEPCIONADOS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5910918-1959-994E-A08F-B1FFD39AB70D}"/>
              </a:ext>
            </a:extLst>
          </p:cNvPr>
          <p:cNvSpPr>
            <a:spLocks noChangeAspect="1"/>
          </p:cNvSpPr>
          <p:nvPr/>
        </p:nvSpPr>
        <p:spPr>
          <a:xfrm rot="16200000">
            <a:off x="10532193" y="2133812"/>
            <a:ext cx="951026" cy="951026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5205B20-7F3E-4D4B-9AF6-1CE7A2F29358}"/>
              </a:ext>
            </a:extLst>
          </p:cNvPr>
          <p:cNvSpPr/>
          <p:nvPr/>
        </p:nvSpPr>
        <p:spPr>
          <a:xfrm>
            <a:off x="10507175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3C129C90-888E-D84D-B757-0920D614D2DC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</p:spTree>
    <p:extLst>
      <p:ext uri="{BB962C8B-B14F-4D97-AF65-F5344CB8AC3E}">
        <p14:creationId xmlns:p14="http://schemas.microsoft.com/office/powerpoint/2010/main" val="42528877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3887755" y="3680113"/>
            <a:ext cx="136287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IDENTIFICADOS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LA BU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868502" y="4884772"/>
            <a:ext cx="4454997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Corresponde al grado en que los colaboradores se identifican con la organización. Para ser 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#UnSoloEquipo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la identificación con el Grupo Falabella debe ser tan alta como la identificación con el negocio.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3520599" y="2413676"/>
            <a:ext cx="2307046" cy="2307046"/>
          </a:xfrm>
          <a:prstGeom prst="arc">
            <a:avLst>
              <a:gd name="adj1" fmla="val 16200000"/>
              <a:gd name="adj2" fmla="val 10945639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42889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3587098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495395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598221" y="3680113"/>
            <a:ext cx="1960793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IDENTIFICADOS CON 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 FALABELLA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93066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5041062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501015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9056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19B57E7-D55D-B041-BBDA-27856EC1A425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</p:spTree>
    <p:extLst>
      <p:ext uri="{BB962C8B-B14F-4D97-AF65-F5344CB8AC3E}">
        <p14:creationId xmlns:p14="http://schemas.microsoft.com/office/powerpoint/2010/main" val="30116526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>
            <a:extLst>
              <a:ext uri="{FF2B5EF4-FFF2-40B4-BE49-F238E27FC236}">
                <a16:creationId xmlns:a16="http://schemas.microsoft.com/office/drawing/2014/main" id="{E6BE2831-1234-C541-9CC3-F17E910EB640}"/>
              </a:ext>
            </a:extLst>
          </p:cNvPr>
          <p:cNvSpPr/>
          <p:nvPr/>
        </p:nvSpPr>
        <p:spPr>
          <a:xfrm rot="16200000">
            <a:off x="813574" y="2378851"/>
            <a:ext cx="2349281" cy="2349281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989898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4A6C7D-1D82-4A42-A14B-8EE5C5BF1508}"/>
              </a:ext>
            </a:extLst>
          </p:cNvPr>
          <p:cNvSpPr/>
          <p:nvPr/>
        </p:nvSpPr>
        <p:spPr>
          <a:xfrm rot="16200000">
            <a:off x="9019937" y="2375387"/>
            <a:ext cx="2357944" cy="2357944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82AFAA4-E132-504E-B123-1C63F7A5AE9A}"/>
              </a:ext>
            </a:extLst>
          </p:cNvPr>
          <p:cNvSpPr/>
          <p:nvPr/>
        </p:nvSpPr>
        <p:spPr>
          <a:xfrm rot="16200000">
            <a:off x="6241430" y="2378851"/>
            <a:ext cx="2349281" cy="2349281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E8E12A9-D128-4040-BBF7-CAC7815022BD}"/>
              </a:ext>
            </a:extLst>
          </p:cNvPr>
          <p:cNvSpPr/>
          <p:nvPr/>
        </p:nvSpPr>
        <p:spPr>
          <a:xfrm rot="5400000">
            <a:off x="3544249" y="2378852"/>
            <a:ext cx="2349281" cy="2349281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353378" y="3772445"/>
            <a:ext cx="123463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SOMOS UN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SOLO EQUIPO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% de favorabilidad para cada valor, de acuerdo al promedio</a:t>
            </a:r>
            <a:b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las preguntas asociadas al mismo.</a:t>
            </a: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4072575" y="3805924"/>
            <a:ext cx="129234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MOVEMOS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ÁGILMENTE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681389" y="3772445"/>
            <a:ext cx="158729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APASIONAMOS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EL CLIENTE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7FB51E6-742B-E849-85FB-2708DFCA1677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F1279BB-3290-3E43-A2D5-8DB3CFE34116}"/>
              </a:ext>
            </a:extLst>
          </p:cNvPr>
          <p:cNvSpPr/>
          <p:nvPr/>
        </p:nvSpPr>
        <p:spPr>
          <a:xfrm>
            <a:off x="9694849" y="3772444"/>
            <a:ext cx="102944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CUIDAMOS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FUTURO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72BD904F-EA8A-4540-82BB-B11D74A96A91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AL EQUIPO X</a:t>
            </a:r>
          </a:p>
        </p:txBody>
      </p:sp>
    </p:spTree>
    <p:extLst>
      <p:ext uri="{BB962C8B-B14F-4D97-AF65-F5344CB8AC3E}">
        <p14:creationId xmlns:p14="http://schemas.microsoft.com/office/powerpoint/2010/main" val="13195064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n 63">
            <a:extLst>
              <a:ext uri="{FF2B5EF4-FFF2-40B4-BE49-F238E27FC236}">
                <a16:creationId xmlns:a16="http://schemas.microsoft.com/office/drawing/2014/main" id="{BFAC0B42-A38C-6C4D-A0F2-6B907EAC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27" y="4312296"/>
            <a:ext cx="933450" cy="103275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D04BC368-E1DF-A841-A44B-60F22791C981}"/>
              </a:ext>
            </a:extLst>
          </p:cNvPr>
          <p:cNvSpPr/>
          <p:nvPr/>
        </p:nvSpPr>
        <p:spPr>
          <a:xfrm>
            <a:off x="1242048" y="2441770"/>
            <a:ext cx="5824317" cy="211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DD0055"/>
              </a:buClr>
            </a:pPr>
            <a:r>
              <a:rPr lang="es-CL" sz="28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Descarga la </a:t>
            </a:r>
            <a:r>
              <a:rPr lang="es-CL" sz="28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Infografía</a:t>
            </a:r>
            <a:r>
              <a:rPr lang="es-CL" sz="28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el paso a paso para leer, analizar y trabajar los resultados de la Encuesta de Cultura con tu equipo.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CC2A21-CC83-534B-9E24-FD061A0D0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8" b="17752"/>
          <a:stretch/>
        </p:blipFill>
        <p:spPr>
          <a:xfrm>
            <a:off x="7252977" y="744511"/>
            <a:ext cx="4847058" cy="5640523"/>
          </a:xfrm>
          <a:prstGeom prst="rect">
            <a:avLst/>
          </a:prstGeom>
        </p:spPr>
      </p:pic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80DDDEF2-B5B0-6629-60F7-BAC01AF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22273" y="2333705"/>
            <a:ext cx="1654233" cy="1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07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448044-071D-F34D-BD90-E79E0D88B88C}"/>
              </a:ext>
            </a:extLst>
          </p:cNvPr>
          <p:cNvSpPr txBox="1"/>
          <p:nvPr/>
        </p:nvSpPr>
        <p:spPr>
          <a:xfrm>
            <a:off x="3437649" y="2166918"/>
            <a:ext cx="506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Somos un solo equipo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6DDE30F-C195-D74C-B533-21339533486C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AE527D00-05E1-9E42-81B9-9328C2E8EDE4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51334"/>
              </p:ext>
            </p:extLst>
          </p:nvPr>
        </p:nvGraphicFramePr>
        <p:xfrm>
          <a:off x="2724048" y="2881266"/>
          <a:ext cx="8128000" cy="282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Siento la confianza para dar mi opinión, incluso si eso significa estar en desacuerdo con otros.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Mis líderes demuestran interés en mí como persona, no sólo como empleado.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entorno de trabajo es fácil comunicarse con los líderes.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esta empresa las oportunidades de desarrollo profesional son transparentes y justas.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esta empresa puedo acceder a la capacitación que necesito para hacer bien mi trabajo.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entorno de trabajo, mis habilidades y talentos son valorados.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entorno de trabajo el reconocimiento es algo habitual.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2025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entorno de trabajo nos damos retroalimentación mutuamente en forma constante.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97389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equipo de trabajo valoramos la diversidad y el aporte único de cada integrante.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9139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411977" y="3556081"/>
            <a:ext cx="282790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152508" y="3972054"/>
            <a:ext cx="134684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AFIRMACIONES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 LO</a:t>
            </a:r>
            <a:b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COMPONEN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071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DD0055"/>
              </a:gs>
              <a:gs pos="100000">
                <a:srgbClr val="C4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448044-071D-F34D-BD90-E79E0D88B88C}"/>
              </a:ext>
            </a:extLst>
          </p:cNvPr>
          <p:cNvSpPr txBox="1"/>
          <p:nvPr/>
        </p:nvSpPr>
        <p:spPr>
          <a:xfrm>
            <a:off x="3437649" y="2166918"/>
            <a:ext cx="506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Nos movemos ágilmente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6DDE30F-C195-D74C-B533-21339533486C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AE527D00-05E1-9E42-81B9-9328C2E8EDE4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42081"/>
              </p:ext>
            </p:extLst>
          </p:nvPr>
        </p:nvGraphicFramePr>
        <p:xfrm>
          <a:off x="2724048" y="2881267"/>
          <a:ext cx="8128000" cy="251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esta empresa existen instancias para compartir ideas o nuevas formas de hacer las cosas.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equipo tenemos espacio para experimentar y aprender de los errores.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Entiendo cómo mi trabajo contribuye al logro de los objetivos estratégicos de esta empresa.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Mis líderes transmiten una visión clara de hacia dónde va la empresa.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entorno de trabajo recibimos la información relevante de manera oportuna.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Los líderes confían en que los colaboradores hacen un buen trabajo, sin tener que supervisarlos todo el tiempo.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esta empresa tengo la oportunidad de aprender cosas nuevas continuamente.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12485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569082" y="3398976"/>
            <a:ext cx="251369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DD0055"/>
              </a:gs>
              <a:gs pos="100000">
                <a:srgbClr val="C4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152508" y="3814948"/>
            <a:ext cx="134684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AFIRMACIONES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 LO</a:t>
            </a:r>
            <a:b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COMPONEN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50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448044-071D-F34D-BD90-E79E0D88B88C}"/>
              </a:ext>
            </a:extLst>
          </p:cNvPr>
          <p:cNvSpPr txBox="1"/>
          <p:nvPr/>
        </p:nvSpPr>
        <p:spPr>
          <a:xfrm>
            <a:off x="2798756" y="2166918"/>
            <a:ext cx="634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Nos apasionamos por el cliente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6DDE30F-C195-D74C-B533-21339533486C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AE527D00-05E1-9E42-81B9-9328C2E8EDE4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74138"/>
              </p:ext>
            </p:extLst>
          </p:nvPr>
        </p:nvGraphicFramePr>
        <p:xfrm>
          <a:off x="2724048" y="2881266"/>
          <a:ext cx="8128000" cy="251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Mis líderes me motivan continuamente a tomar decisiones con foco en las necesidades de nuestros clientes.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entorno de trabajo consideramos datos o información para tomar decisiones.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el Grupo Falabella trabajamos todos juntos como un solo equipo.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equipo de trabajo priorizamos iniciativas basándonos en las necesidades de nuestros clientes.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569082" y="3398976"/>
            <a:ext cx="251369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152508" y="3814948"/>
            <a:ext cx="134684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AFIRMACIONES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 LO</a:t>
            </a:r>
            <a:b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COMPONEN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9066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7CD21F"/>
              </a:gs>
              <a:gs pos="100000">
                <a:srgbClr val="7CBF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448044-071D-F34D-BD90-E79E0D88B88C}"/>
              </a:ext>
            </a:extLst>
          </p:cNvPr>
          <p:cNvSpPr txBox="1"/>
          <p:nvPr/>
        </p:nvSpPr>
        <p:spPr>
          <a:xfrm>
            <a:off x="3437649" y="2166918"/>
            <a:ext cx="506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Cuidamos el Futuro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6DDE30F-C195-D74C-B533-21339533486C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AE527D00-05E1-9E42-81B9-9328C2E8EDE4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917714"/>
              </p:ext>
            </p:extLst>
          </p:nvPr>
        </p:nvGraphicFramePr>
        <p:xfrm>
          <a:off x="2724048" y="2881266"/>
          <a:ext cx="8128000" cy="282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 trabajo me permite equilibrar mi vida personal y laboral.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 entorno de trabajo es psicológica y emocionalmente saludable.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Los beneficios disponibles se ajustan a mis necesidades e intereses.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Considero que recibo un sueldo acorde al trabajo que realizo.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La empresa toma medidas para que los espacios físicos de trabajo sean adecuados para realizar nuestras funciones.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Las personas son tratadas de manera justa, sin importar su edad, nacionalidad, género u orientación sexual.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 mi entorno de trabajo contamos con todas las herramientas, programas o equipos para hacer nuestro trabajo.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2025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Las palabras de los líderes coinciden con sus acciones.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97389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Los líderes conducen el negocio de una manera honesta y ética.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9139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411977" y="3556081"/>
            <a:ext cx="282790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7CD21F"/>
              </a:gs>
              <a:gs pos="100000">
                <a:srgbClr val="7CBF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152508" y="3972054"/>
            <a:ext cx="134684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AFIRMACIONES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 LO</a:t>
            </a:r>
            <a:b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COMPONEN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2102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Preguntas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 EVALUADAS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 el equipo </a:t>
            </a:r>
          </a:p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 que son fortalezas a potenciar: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/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AFIRMACIÓN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41019-0B66-CF47-A1FC-8C8C091DED27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2271C2C3-6E8E-5343-A598-B88FC00CFDBD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AL EQUIPO X</a:t>
            </a:r>
          </a:p>
        </p:txBody>
      </p:sp>
    </p:spTree>
    <p:extLst>
      <p:ext uri="{BB962C8B-B14F-4D97-AF65-F5344CB8AC3E}">
        <p14:creationId xmlns:p14="http://schemas.microsoft.com/office/powerpoint/2010/main" val="346560197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Afirmaciones que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 SUBEN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su evaluación con respecto a 2022 y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NOS POTENCIAN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como  equipo: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74468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AFIRMACIÓN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DIFERENCIA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41019-0B66-CF47-A1FC-8C8C091DED27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2ACA3BB-2422-9F4F-A343-F2333006D256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AL EQUIPO X</a:t>
            </a:r>
          </a:p>
        </p:txBody>
      </p:sp>
    </p:spTree>
    <p:extLst>
      <p:ext uri="{BB962C8B-B14F-4D97-AF65-F5344CB8AC3E}">
        <p14:creationId xmlns:p14="http://schemas.microsoft.com/office/powerpoint/2010/main" val="83623901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Preguntas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PEOR EVALUADAS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 el equipo</a:t>
            </a:r>
            <a:b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 que son aspectos prioritarios a mejorar: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/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AFIRMACIÓN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B09CD26-39CE-494C-AE46-CED0C9F2130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42E8D7-58CD-444A-BA80-B6BE924E1EF4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E4596E-5690-3445-9083-D608A6ED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6DEA1CE-9C93-3047-B1CD-D5755DE55B6B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AL EQUIPO X</a:t>
            </a:r>
          </a:p>
        </p:txBody>
      </p:sp>
    </p:spTree>
    <p:extLst>
      <p:ext uri="{BB962C8B-B14F-4D97-AF65-F5344CB8AC3E}">
        <p14:creationId xmlns:p14="http://schemas.microsoft.com/office/powerpoint/2010/main" val="168855687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Afirmaciones que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 BAJAN 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su evaluación con respecto a 2022 y que debemos </a:t>
            </a:r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ENTENDER Y TRABAJAR</a:t>
            </a:r>
            <a:r>
              <a:rPr lang="es-CL" sz="14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/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AFIRMACIÓN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DIFERENCIA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41019-0B66-CF47-A1FC-8C8C091DED27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10973B8-E69B-F64A-89E8-135E3173CCFA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AL EQUIPO X</a:t>
            </a:r>
          </a:p>
        </p:txBody>
      </p:sp>
    </p:spTree>
    <p:extLst>
      <p:ext uri="{BB962C8B-B14F-4D97-AF65-F5344CB8AC3E}">
        <p14:creationId xmlns:p14="http://schemas.microsoft.com/office/powerpoint/2010/main" val="198152340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dondear rectángulo de esquina del mismo lado 17">
            <a:extLst>
              <a:ext uri="{FF2B5EF4-FFF2-40B4-BE49-F238E27FC236}">
                <a16:creationId xmlns:a16="http://schemas.microsoft.com/office/drawing/2014/main" id="{3DBB1D71-0C0C-5F45-9D19-E68234223C94}"/>
              </a:ext>
            </a:extLst>
          </p:cNvPr>
          <p:cNvSpPr/>
          <p:nvPr/>
        </p:nvSpPr>
        <p:spPr>
          <a:xfrm rot="5400000">
            <a:off x="3789576" y="1403079"/>
            <a:ext cx="603349" cy="600891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CBF1F"/>
              </a:gs>
              <a:gs pos="100000">
                <a:srgbClr val="7CD2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F4A7C3-93FC-344A-AE8D-D1A78FFEB43F}"/>
              </a:ext>
            </a:extLst>
          </p:cNvPr>
          <p:cNvSpPr txBox="1"/>
          <p:nvPr/>
        </p:nvSpPr>
        <p:spPr>
          <a:xfrm>
            <a:off x="1432676" y="4101940"/>
            <a:ext cx="53588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Sistematicemos nuestro plan de acción en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Qualtrics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modo que podamos darle trazabilidad. </a:t>
            </a:r>
            <a:endParaRPr kumimoji="0" lang="es-CL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241019-0B66-CF47-A1FC-8C8C091DED27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10973B8-E69B-F64A-89E8-135E3173CCFA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AL EQUIPO X</a:t>
            </a:r>
          </a:p>
        </p:txBody>
      </p:sp>
      <p:sp>
        <p:nvSpPr>
          <p:cNvPr id="11" name="Redondear rectángulo de esquina del mismo lado 10">
            <a:extLst>
              <a:ext uri="{FF2B5EF4-FFF2-40B4-BE49-F238E27FC236}">
                <a16:creationId xmlns:a16="http://schemas.microsoft.com/office/drawing/2014/main" id="{0186B3E0-2CB9-344E-B366-C9AF5444CD6F}"/>
              </a:ext>
            </a:extLst>
          </p:cNvPr>
          <p:cNvSpPr/>
          <p:nvPr/>
        </p:nvSpPr>
        <p:spPr>
          <a:xfrm rot="5400000">
            <a:off x="3789571" y="130876"/>
            <a:ext cx="603349" cy="6008917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28282"/>
              </a:gs>
              <a:gs pos="100000">
                <a:srgbClr val="98989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63440E-C6BC-734B-9E74-51F48A34B898}"/>
              </a:ext>
            </a:extLst>
          </p:cNvPr>
          <p:cNvSpPr txBox="1"/>
          <p:nvPr/>
        </p:nvSpPr>
        <p:spPr>
          <a:xfrm>
            <a:off x="1432676" y="2938011"/>
            <a:ext cx="55682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Definamos valor y afirmaciones </a:t>
            </a:r>
            <a:r>
              <a:rPr lang="es-C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prioridad</a:t>
            </a:r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14" name="Redondear rectángulo de esquina del mismo lado 13">
            <a:extLst>
              <a:ext uri="{FF2B5EF4-FFF2-40B4-BE49-F238E27FC236}">
                <a16:creationId xmlns:a16="http://schemas.microsoft.com/office/drawing/2014/main" id="{9D534748-C258-E547-AB7B-C06391FEE6FD}"/>
              </a:ext>
            </a:extLst>
          </p:cNvPr>
          <p:cNvSpPr/>
          <p:nvPr/>
        </p:nvSpPr>
        <p:spPr>
          <a:xfrm rot="5400000">
            <a:off x="3789577" y="766978"/>
            <a:ext cx="603349" cy="6008918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40055"/>
              </a:gs>
              <a:gs pos="100000">
                <a:srgbClr val="DD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0CCE75-3081-FB41-9F7C-D7CD807B1429}"/>
              </a:ext>
            </a:extLst>
          </p:cNvPr>
          <p:cNvSpPr txBox="1"/>
          <p:nvPr/>
        </p:nvSpPr>
        <p:spPr>
          <a:xfrm>
            <a:off x="1422932" y="3510697"/>
            <a:ext cx="55682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Definamos acciones para cada prioridad. Deben ser específicas, asociadas a un resultado y con un plazo y responsables definidos.</a:t>
            </a:r>
          </a:p>
        </p:txBody>
      </p:sp>
      <p:sp>
        <p:nvSpPr>
          <p:cNvPr id="16" name="Redondear rectángulo de esquina del mismo lado 15">
            <a:extLst>
              <a:ext uri="{FF2B5EF4-FFF2-40B4-BE49-F238E27FC236}">
                <a16:creationId xmlns:a16="http://schemas.microsoft.com/office/drawing/2014/main" id="{788A8A73-44F7-D049-A5F1-556E1BAFFB9B}"/>
              </a:ext>
            </a:extLst>
          </p:cNvPr>
          <p:cNvSpPr/>
          <p:nvPr/>
        </p:nvSpPr>
        <p:spPr>
          <a:xfrm rot="5400000">
            <a:off x="3789574" y="2040045"/>
            <a:ext cx="603349" cy="600891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44F99"/>
              </a:gs>
              <a:gs pos="100000">
                <a:srgbClr val="1946B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07472B-9095-F349-9F64-4FD8F1E9830B}"/>
              </a:ext>
            </a:extLst>
          </p:cNvPr>
          <p:cNvSpPr txBox="1"/>
          <p:nvPr/>
        </p:nvSpPr>
        <p:spPr>
          <a:xfrm>
            <a:off x="1432676" y="4767068"/>
            <a:ext cx="57808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Acordemos mecanismos de seguimiento y demos espacio en </a:t>
            </a:r>
          </a:p>
          <a:p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nuestras reuniones para evaluar los avances.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24D65C-97B7-0F4A-A991-B3FA4A78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17" y="985591"/>
            <a:ext cx="3417315" cy="5395761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C28DC6AC-8E6A-8D4D-90C6-EB31BCB035EC}"/>
              </a:ext>
            </a:extLst>
          </p:cNvPr>
          <p:cNvSpPr txBox="1">
            <a:spLocks/>
          </p:cNvSpPr>
          <p:nvPr/>
        </p:nvSpPr>
        <p:spPr>
          <a:xfrm>
            <a:off x="998397" y="2175710"/>
            <a:ext cx="7149792" cy="552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s-CL" sz="2800" spc="-15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¿Cómo co-construir </a:t>
            </a:r>
            <a:r>
              <a:rPr lang="es-CL" sz="28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un plan de acción?</a:t>
            </a:r>
          </a:p>
        </p:txBody>
      </p:sp>
    </p:spTree>
    <p:extLst>
      <p:ext uri="{BB962C8B-B14F-4D97-AF65-F5344CB8AC3E}">
        <p14:creationId xmlns:p14="http://schemas.microsoft.com/office/powerpoint/2010/main" val="66789072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>
            <a:extLst>
              <a:ext uri="{FF2B5EF4-FFF2-40B4-BE49-F238E27FC236}">
                <a16:creationId xmlns:a16="http://schemas.microsoft.com/office/drawing/2014/main" id="{42539B7E-5CE2-9746-AE65-FC3CA552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77" y="1323133"/>
            <a:ext cx="933450" cy="103275"/>
          </a:xfrm>
          <a:prstGeom prst="rect">
            <a:avLst/>
          </a:prstGeom>
        </p:spPr>
      </p:pic>
      <p:sp>
        <p:nvSpPr>
          <p:cNvPr id="101" name="Título 1">
            <a:extLst>
              <a:ext uri="{FF2B5EF4-FFF2-40B4-BE49-F238E27FC236}">
                <a16:creationId xmlns:a16="http://schemas.microsoft.com/office/drawing/2014/main" id="{70336338-8C2E-0047-833B-54462BB1B038}"/>
              </a:ext>
            </a:extLst>
          </p:cNvPr>
          <p:cNvSpPr txBox="1">
            <a:spLocks/>
          </p:cNvSpPr>
          <p:nvPr/>
        </p:nvSpPr>
        <p:spPr>
          <a:xfrm>
            <a:off x="755818" y="763750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PLANTILLA PLAN DE ACCIÓN </a:t>
            </a:r>
            <a:r>
              <a:rPr kumimoji="0" lang="es-CL" sz="3600" b="1" i="0" u="none" strike="noStrike" kern="1200" cap="none" spc="-150" normalizeH="0" baseline="0" noProof="0" dirty="0">
                <a:ln>
                  <a:noFill/>
                </a:ln>
                <a:solidFill>
                  <a:srgbClr val="143CB3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QUALTRICS</a:t>
            </a:r>
          </a:p>
        </p:txBody>
      </p:sp>
      <p:sp>
        <p:nvSpPr>
          <p:cNvPr id="99" name="Rectángulo redondeado 98">
            <a:extLst>
              <a:ext uri="{FF2B5EF4-FFF2-40B4-BE49-F238E27FC236}">
                <a16:creationId xmlns:a16="http://schemas.microsoft.com/office/drawing/2014/main" id="{D350C1E3-6BFE-7E4B-8CAF-1D379ED50822}"/>
              </a:ext>
            </a:extLst>
          </p:cNvPr>
          <p:cNvSpPr/>
          <p:nvPr/>
        </p:nvSpPr>
        <p:spPr>
          <a:xfrm>
            <a:off x="7973677" y="1793147"/>
            <a:ext cx="3231135" cy="3479497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3A8B822-F24A-514A-A210-BAB3D84F3B48}"/>
              </a:ext>
            </a:extLst>
          </p:cNvPr>
          <p:cNvSpPr txBox="1"/>
          <p:nvPr/>
        </p:nvSpPr>
        <p:spPr>
          <a:xfrm>
            <a:off x="8798706" y="2116652"/>
            <a:ext cx="21194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41444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Busca la afirmación como equipo identificaron como oportunidad de mejora.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414449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41444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 lado derecho, haz clic en “Mejorar” y luego en “Crear un plan de acción”.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414449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41444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Haz clic en “Ver su plan de acción”. Se abrirá una ventana donde verás como título la afirmación. Cámbiala por el nombre del 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414449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414449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Revisa el apartado “Acciones” y completa la información. (pasos, descripciones, fechas límites y responsables).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52B98A9E-7F3F-4141-AE44-576A31E67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87" t="41411" r="7766" b="37716"/>
          <a:stretch/>
        </p:blipFill>
        <p:spPr>
          <a:xfrm>
            <a:off x="890677" y="1794322"/>
            <a:ext cx="4339526" cy="1431513"/>
          </a:xfrm>
          <a:prstGeom prst="rect">
            <a:avLst/>
          </a:prstGeom>
        </p:spPr>
      </p:pic>
      <p:pic>
        <p:nvPicPr>
          <p:cNvPr id="56" name="Imagen 5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C6A1A5F-5055-9441-9A25-6E06C1064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27351" r="17536" b="26259"/>
          <a:stretch/>
        </p:blipFill>
        <p:spPr>
          <a:xfrm>
            <a:off x="890677" y="3162991"/>
            <a:ext cx="6575816" cy="269801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57463F4-7E84-5440-BDF5-CCCD9D01D6CF}"/>
              </a:ext>
            </a:extLst>
          </p:cNvPr>
          <p:cNvSpPr/>
          <p:nvPr/>
        </p:nvSpPr>
        <p:spPr>
          <a:xfrm>
            <a:off x="8241288" y="2163403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9E29B1A1-D7B8-D147-8008-B97303688335}"/>
              </a:ext>
            </a:extLst>
          </p:cNvPr>
          <p:cNvSpPr/>
          <p:nvPr/>
        </p:nvSpPr>
        <p:spPr>
          <a:xfrm>
            <a:off x="8241288" y="2781349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77F22A0-5209-8D4C-8F1A-BB62796EF0F0}"/>
              </a:ext>
            </a:extLst>
          </p:cNvPr>
          <p:cNvSpPr/>
          <p:nvPr/>
        </p:nvSpPr>
        <p:spPr>
          <a:xfrm>
            <a:off x="8241288" y="3396060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5DF80C3-6C60-D548-A788-623CE25EB639}"/>
              </a:ext>
            </a:extLst>
          </p:cNvPr>
          <p:cNvSpPr/>
          <p:nvPr/>
        </p:nvSpPr>
        <p:spPr>
          <a:xfrm>
            <a:off x="8241288" y="4296489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ítulo 1">
            <a:extLst>
              <a:ext uri="{FF2B5EF4-FFF2-40B4-BE49-F238E27FC236}">
                <a16:creationId xmlns:a16="http://schemas.microsoft.com/office/drawing/2014/main" id="{F3A5F909-8006-5C4A-8E86-E9ED4F61326A}"/>
              </a:ext>
            </a:extLst>
          </p:cNvPr>
          <p:cNvSpPr txBox="1">
            <a:spLocks/>
          </p:cNvSpPr>
          <p:nvPr/>
        </p:nvSpPr>
        <p:spPr>
          <a:xfrm>
            <a:off x="8208921" y="2191769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F516CC93-B519-DA44-8030-01067BEDA9DC}"/>
              </a:ext>
            </a:extLst>
          </p:cNvPr>
          <p:cNvSpPr txBox="1">
            <a:spLocks/>
          </p:cNvSpPr>
          <p:nvPr/>
        </p:nvSpPr>
        <p:spPr>
          <a:xfrm>
            <a:off x="8221620" y="2808638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67" name="Título 1">
            <a:extLst>
              <a:ext uri="{FF2B5EF4-FFF2-40B4-BE49-F238E27FC236}">
                <a16:creationId xmlns:a16="http://schemas.microsoft.com/office/drawing/2014/main" id="{0D7DFB35-2527-8449-B933-CB5EE35ABD9E}"/>
              </a:ext>
            </a:extLst>
          </p:cNvPr>
          <p:cNvSpPr txBox="1">
            <a:spLocks/>
          </p:cNvSpPr>
          <p:nvPr/>
        </p:nvSpPr>
        <p:spPr>
          <a:xfrm>
            <a:off x="8221620" y="3422470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id="{B1D6E10F-F280-4848-BA04-981C1095A151}"/>
              </a:ext>
            </a:extLst>
          </p:cNvPr>
          <p:cNvSpPr txBox="1">
            <a:spLocks/>
          </p:cNvSpPr>
          <p:nvPr/>
        </p:nvSpPr>
        <p:spPr>
          <a:xfrm>
            <a:off x="8208921" y="4324169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9B6BC66D-1780-984C-B058-EBA410FB6F25}"/>
              </a:ext>
            </a:extLst>
          </p:cNvPr>
          <p:cNvCxnSpPr>
            <a:cxnSpLocks/>
          </p:cNvCxnSpPr>
          <p:nvPr/>
        </p:nvCxnSpPr>
        <p:spPr>
          <a:xfrm flipH="1" flipV="1">
            <a:off x="5058383" y="2606867"/>
            <a:ext cx="3150539" cy="385717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59F32E9D-C010-2C4E-93E9-9F37C3643248}"/>
              </a:ext>
            </a:extLst>
          </p:cNvPr>
          <p:cNvCxnSpPr>
            <a:cxnSpLocks/>
          </p:cNvCxnSpPr>
          <p:nvPr/>
        </p:nvCxnSpPr>
        <p:spPr>
          <a:xfrm flipH="1">
            <a:off x="6676963" y="3586349"/>
            <a:ext cx="1531958" cy="7400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A0D93F2-D2FE-1B49-9282-3C6E06F9B3C4}"/>
              </a:ext>
            </a:extLst>
          </p:cNvPr>
          <p:cNvCxnSpPr>
            <a:cxnSpLocks/>
          </p:cNvCxnSpPr>
          <p:nvPr/>
        </p:nvCxnSpPr>
        <p:spPr>
          <a:xfrm flipH="1" flipV="1">
            <a:off x="3571336" y="2277374"/>
            <a:ext cx="4637585" cy="119987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errar llave 7">
            <a:extLst>
              <a:ext uri="{FF2B5EF4-FFF2-40B4-BE49-F238E27FC236}">
                <a16:creationId xmlns:a16="http://schemas.microsoft.com/office/drawing/2014/main" id="{A9D1AEBA-3513-424C-896D-6E95FBC2E92E}"/>
              </a:ext>
            </a:extLst>
          </p:cNvPr>
          <p:cNvSpPr/>
          <p:nvPr/>
        </p:nvSpPr>
        <p:spPr>
          <a:xfrm>
            <a:off x="7431706" y="3827074"/>
            <a:ext cx="258913" cy="2033930"/>
          </a:xfrm>
          <a:prstGeom prst="rightBrace">
            <a:avLst/>
          </a:prstGeom>
          <a:ln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7ADF0F7-35E2-9F4E-B8C4-478B443AE9BC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7690619" y="4511997"/>
            <a:ext cx="507184" cy="332042"/>
          </a:xfrm>
          <a:prstGeom prst="straightConnector1">
            <a:avLst/>
          </a:prstGeom>
          <a:ln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143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4AF3E4F1-A80E-FC4F-881A-183F0723A772}"/>
              </a:ext>
            </a:extLst>
          </p:cNvPr>
          <p:cNvSpPr/>
          <p:nvPr/>
        </p:nvSpPr>
        <p:spPr>
          <a:xfrm>
            <a:off x="1706825" y="5305429"/>
            <a:ext cx="4495287" cy="720154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3A6DE4AC-1753-EC4F-8FC4-3BFF6BB21222}"/>
              </a:ext>
            </a:extLst>
          </p:cNvPr>
          <p:cNvSpPr/>
          <p:nvPr/>
        </p:nvSpPr>
        <p:spPr>
          <a:xfrm>
            <a:off x="601834" y="1673691"/>
            <a:ext cx="6930934" cy="3479868"/>
          </a:xfrm>
          <a:prstGeom prst="roundRect">
            <a:avLst>
              <a:gd name="adj" fmla="val 1128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B6E79F3-FE44-D145-9DFF-3A0FC3EBC037}"/>
              </a:ext>
            </a:extLst>
          </p:cNvPr>
          <p:cNvGrpSpPr/>
          <p:nvPr/>
        </p:nvGrpSpPr>
        <p:grpSpPr>
          <a:xfrm>
            <a:off x="820765" y="2755651"/>
            <a:ext cx="6431153" cy="1582671"/>
            <a:chOff x="227627" y="2016901"/>
            <a:chExt cx="7119716" cy="1752123"/>
          </a:xfrm>
        </p:grpSpPr>
        <p:pic>
          <p:nvPicPr>
            <p:cNvPr id="28" name="Imagen 27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BF026BB3-D8E5-F94D-BB9E-94F0622B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1211" y="2173286"/>
              <a:ext cx="1436479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Imagen 28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85558A0-EA9D-7B45-829C-E29463A00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3211" y="2210433"/>
              <a:ext cx="1440000" cy="14435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Imagen 29" descr="Diagrama&#10;&#10;Descripción generada automáticamente con confianza baja">
              <a:extLst>
                <a:ext uri="{FF2B5EF4-FFF2-40B4-BE49-F238E27FC236}">
                  <a16:creationId xmlns:a16="http://schemas.microsoft.com/office/drawing/2014/main" id="{A159E155-E965-6047-9E41-C64B504EF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209" y="2212198"/>
              <a:ext cx="1440000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" name="Imagen 30" descr="Imagen que contiene Círculo&#10;&#10;Descripción generada automáticamente">
              <a:extLst>
                <a:ext uri="{FF2B5EF4-FFF2-40B4-BE49-F238E27FC236}">
                  <a16:creationId xmlns:a16="http://schemas.microsoft.com/office/drawing/2014/main" id="{6D2E3006-92AC-AD4A-9619-6D1B02A6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5210" y="2173286"/>
              <a:ext cx="1440000" cy="144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2" name="Arco de bloque 31">
              <a:extLst>
                <a:ext uri="{FF2B5EF4-FFF2-40B4-BE49-F238E27FC236}">
                  <a16:creationId xmlns:a16="http://schemas.microsoft.com/office/drawing/2014/main" id="{7F4992FA-7B2E-7C47-BD90-8C1A070DB190}"/>
                </a:ext>
              </a:extLst>
            </p:cNvPr>
            <p:cNvSpPr/>
            <p:nvPr/>
          </p:nvSpPr>
          <p:spPr>
            <a:xfrm>
              <a:off x="273497" y="2028928"/>
              <a:ext cx="1807744" cy="1646313"/>
            </a:xfrm>
            <a:prstGeom prst="blockArc">
              <a:avLst>
                <a:gd name="adj1" fmla="val 10237887"/>
                <a:gd name="adj2" fmla="val 258041"/>
                <a:gd name="adj3" fmla="val 4709"/>
              </a:avLst>
            </a:prstGeom>
            <a:solidFill>
              <a:schemeClr val="bg1">
                <a:lumMod val="8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Arco de bloque 32">
              <a:extLst>
                <a:ext uri="{FF2B5EF4-FFF2-40B4-BE49-F238E27FC236}">
                  <a16:creationId xmlns:a16="http://schemas.microsoft.com/office/drawing/2014/main" id="{DDEDA00D-C93D-7F47-B9DC-5AB901022992}"/>
                </a:ext>
              </a:extLst>
            </p:cNvPr>
            <p:cNvSpPr/>
            <p:nvPr/>
          </p:nvSpPr>
          <p:spPr>
            <a:xfrm flipV="1">
              <a:off x="2014015" y="2184953"/>
              <a:ext cx="1807744" cy="1584071"/>
            </a:xfrm>
            <a:prstGeom prst="blockArc">
              <a:avLst>
                <a:gd name="adj1" fmla="val 10800000"/>
                <a:gd name="adj2" fmla="val 258041"/>
                <a:gd name="adj3" fmla="val 4709"/>
              </a:avLst>
            </a:prstGeom>
            <a:solidFill>
              <a:schemeClr val="bg1">
                <a:lumMod val="8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FC2F3A71-E83B-9145-9273-BD4CBEF687BB}"/>
                </a:ext>
              </a:extLst>
            </p:cNvPr>
            <p:cNvSpPr/>
            <p:nvPr/>
          </p:nvSpPr>
          <p:spPr>
            <a:xfrm>
              <a:off x="3753346" y="2016901"/>
              <a:ext cx="1807744" cy="1670367"/>
            </a:xfrm>
            <a:prstGeom prst="blockArc">
              <a:avLst>
                <a:gd name="adj1" fmla="val 10800000"/>
                <a:gd name="adj2" fmla="val 258041"/>
                <a:gd name="adj3" fmla="val 4709"/>
              </a:avLst>
            </a:prstGeom>
            <a:solidFill>
              <a:schemeClr val="bg1">
                <a:lumMod val="8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Arco de bloque 34">
              <a:extLst>
                <a:ext uri="{FF2B5EF4-FFF2-40B4-BE49-F238E27FC236}">
                  <a16:creationId xmlns:a16="http://schemas.microsoft.com/office/drawing/2014/main" id="{75DEFEDE-29A7-5949-833E-FD72FD5BADED}"/>
                </a:ext>
              </a:extLst>
            </p:cNvPr>
            <p:cNvSpPr/>
            <p:nvPr/>
          </p:nvSpPr>
          <p:spPr>
            <a:xfrm flipV="1">
              <a:off x="5493864" y="2184953"/>
              <a:ext cx="1807744" cy="1584071"/>
            </a:xfrm>
            <a:prstGeom prst="blockArc">
              <a:avLst>
                <a:gd name="adj1" fmla="val 10800000"/>
                <a:gd name="adj2" fmla="val 258041"/>
                <a:gd name="adj3" fmla="val 4709"/>
              </a:avLst>
            </a:prstGeom>
            <a:solidFill>
              <a:schemeClr val="bg1">
                <a:lumMod val="8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8060B9F6-3388-EB4B-BAB1-3E7B51565678}"/>
                </a:ext>
              </a:extLst>
            </p:cNvPr>
            <p:cNvSpPr/>
            <p:nvPr/>
          </p:nvSpPr>
          <p:spPr>
            <a:xfrm>
              <a:off x="227627" y="2865726"/>
              <a:ext cx="180000" cy="180000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24E20AA-241A-3F4C-BE58-9303D81A8872}"/>
                </a:ext>
              </a:extLst>
            </p:cNvPr>
            <p:cNvSpPr/>
            <p:nvPr/>
          </p:nvSpPr>
          <p:spPr>
            <a:xfrm>
              <a:off x="7167343" y="2856483"/>
              <a:ext cx="180000" cy="180000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F7BD8E5B-2B2F-4A45-8287-475456346B13}"/>
                </a:ext>
              </a:extLst>
            </p:cNvPr>
            <p:cNvSpPr/>
            <p:nvPr/>
          </p:nvSpPr>
          <p:spPr>
            <a:xfrm>
              <a:off x="1976860" y="2865726"/>
              <a:ext cx="180000" cy="180000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DA90CCB-D198-B34F-93B2-78FD860B9CCB}"/>
                </a:ext>
              </a:extLst>
            </p:cNvPr>
            <p:cNvSpPr/>
            <p:nvPr/>
          </p:nvSpPr>
          <p:spPr>
            <a:xfrm>
              <a:off x="3696847" y="2865726"/>
              <a:ext cx="180000" cy="180000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922D01F-7D66-2F4D-AD2E-18E843EBB415}"/>
                </a:ext>
              </a:extLst>
            </p:cNvPr>
            <p:cNvSpPr/>
            <p:nvPr/>
          </p:nvSpPr>
          <p:spPr>
            <a:xfrm>
              <a:off x="5426825" y="2865726"/>
              <a:ext cx="180000" cy="180000"/>
            </a:xfrm>
            <a:prstGeom prst="ellipse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383E4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2A6F375-B340-A545-8219-16E9CDC6B313}"/>
              </a:ext>
            </a:extLst>
          </p:cNvPr>
          <p:cNvSpPr txBox="1"/>
          <p:nvPr/>
        </p:nvSpPr>
        <p:spPr>
          <a:xfrm>
            <a:off x="1029319" y="4406901"/>
            <a:ext cx="131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" b="1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DIVERSO, QUE CONFÍA Y DESARROLLA A LAS PERSONAS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35D752A-87A6-7C4F-86DB-DE81960CC5D5}"/>
              </a:ext>
            </a:extLst>
          </p:cNvPr>
          <p:cNvSpPr txBox="1"/>
          <p:nvPr/>
        </p:nvSpPr>
        <p:spPr>
          <a:xfrm>
            <a:off x="2316000" y="4406901"/>
            <a:ext cx="188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" b="1" u="none" strike="noStrike" kern="1200" cap="none" spc="0" normalizeH="0" baseline="0" noProof="0" dirty="0">
                <a:ln>
                  <a:noFill/>
                </a:ln>
                <a:solidFill>
                  <a:srgbClr val="C9004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ANTICIPANDO, SIENDO PROTAGONISTA, APRENDIENDO PERMANENTEMENTE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4A71367-F2A5-AE44-A1A8-90CD126C47C7}"/>
              </a:ext>
            </a:extLst>
          </p:cNvPr>
          <p:cNvSpPr txBox="1"/>
          <p:nvPr/>
        </p:nvSpPr>
        <p:spPr>
          <a:xfrm>
            <a:off x="4176525" y="4387658"/>
            <a:ext cx="134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" b="1" u="none" strike="noStrike" kern="1200" cap="none" spc="0" normalizeH="0" baseline="0" noProof="0" dirty="0">
                <a:ln>
                  <a:noFill/>
                </a:ln>
                <a:solidFill>
                  <a:srgbClr val="1945B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EMPATÍA, CONOCIMIENTO Y SIMPLICIDAD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0D07F03-46B0-8D44-9AA3-E463F166033F}"/>
              </a:ext>
            </a:extLst>
          </p:cNvPr>
          <p:cNvSpPr txBox="1"/>
          <p:nvPr/>
        </p:nvSpPr>
        <p:spPr>
          <a:xfrm>
            <a:off x="5746921" y="4388907"/>
            <a:ext cx="140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" b="1" u="none" strike="noStrike" kern="1200" cap="none" spc="0" normalizeH="0" baseline="0" noProof="0" dirty="0">
                <a:ln>
                  <a:noFill/>
                </a:ln>
                <a:solidFill>
                  <a:srgbClr val="7CD2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RESPETANDO A LAS PERSONAS, SOCIEDAD Y EL MEDIOAMBIENTE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C44E4FA-C62B-654F-99A0-CAA0B95F2374}"/>
              </a:ext>
            </a:extLst>
          </p:cNvPr>
          <p:cNvSpPr/>
          <p:nvPr/>
        </p:nvSpPr>
        <p:spPr>
          <a:xfrm>
            <a:off x="1588127" y="2310830"/>
            <a:ext cx="4732684" cy="46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 variables predictoras corresponden a elementos que sí podemos gestionar. El trabajar los focos de acción moviliza las variables resultado.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192A71E1-9AAD-A24B-BFAC-926B87A45BE9}"/>
              </a:ext>
            </a:extLst>
          </p:cNvPr>
          <p:cNvSpPr/>
          <p:nvPr/>
        </p:nvSpPr>
        <p:spPr>
          <a:xfrm>
            <a:off x="1541485" y="1954833"/>
            <a:ext cx="4732684" cy="322287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825524" y="1972339"/>
            <a:ext cx="4261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1200" b="1" dirty="0">
                <a:solidFill>
                  <a:srgbClr val="FFFFFF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VARIABLES PREDICTORAS: </a:t>
            </a:r>
            <a:r>
              <a:rPr lang="es-CL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VALORES COMPARTIDOS (29)</a:t>
            </a:r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EBA3FCD3-5553-D74E-8DBD-135FCA16B376}"/>
              </a:ext>
            </a:extLst>
          </p:cNvPr>
          <p:cNvSpPr/>
          <p:nvPr/>
        </p:nvSpPr>
        <p:spPr>
          <a:xfrm>
            <a:off x="7657743" y="1673690"/>
            <a:ext cx="3957608" cy="3479869"/>
          </a:xfrm>
          <a:prstGeom prst="roundRect">
            <a:avLst>
              <a:gd name="adj" fmla="val 11284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64E2D0CC-9A7A-0045-85AC-FF7DDEB83D52}"/>
              </a:ext>
            </a:extLst>
          </p:cNvPr>
          <p:cNvSpPr/>
          <p:nvPr/>
        </p:nvSpPr>
        <p:spPr>
          <a:xfrm>
            <a:off x="8240066" y="2305453"/>
            <a:ext cx="2829697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4006593-2D97-1B42-8619-CA4F5F98C953}"/>
              </a:ext>
            </a:extLst>
          </p:cNvPr>
          <p:cNvSpPr/>
          <p:nvPr/>
        </p:nvSpPr>
        <p:spPr>
          <a:xfrm>
            <a:off x="8581740" y="2322959"/>
            <a:ext cx="22829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1200" b="1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VARIABLES RESULTADO </a:t>
            </a: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(4) 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1CDA5A0-8E03-4145-BE98-9482AB21820C}"/>
              </a:ext>
            </a:extLst>
          </p:cNvPr>
          <p:cNvSpPr/>
          <p:nvPr/>
        </p:nvSpPr>
        <p:spPr>
          <a:xfrm>
            <a:off x="7891927" y="2664839"/>
            <a:ext cx="3534014" cy="46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 variables resultado son consecuencia de la experiencia de los colaboradores, no se gestionan directamente.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0AFF121-07DF-E64A-9E46-49FEEAD682A1}"/>
              </a:ext>
            </a:extLst>
          </p:cNvPr>
          <p:cNvSpPr/>
          <p:nvPr/>
        </p:nvSpPr>
        <p:spPr>
          <a:xfrm>
            <a:off x="9368480" y="3089996"/>
            <a:ext cx="2057461" cy="143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DD0055"/>
              </a:buClr>
            </a:pPr>
            <a:r>
              <a:rPr lang="es-CL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Probabilidad de recomendar empresa como lugar de trabajo.</a:t>
            </a:r>
          </a:p>
          <a:p>
            <a:pPr>
              <a:buClr>
                <a:srgbClr val="DD0055"/>
              </a:buClr>
            </a:pPr>
            <a:endParaRPr lang="es-CL" sz="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DD0055"/>
              </a:buClr>
            </a:pPr>
            <a:r>
              <a:rPr lang="es-CL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Compromiso para ayudar a la compañía</a:t>
            </a:r>
            <a:br>
              <a:rPr lang="es-CL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alcanzar sus metas.</a:t>
            </a:r>
          </a:p>
          <a:p>
            <a:pPr>
              <a:buClr>
                <a:srgbClr val="DD0055"/>
              </a:buClr>
            </a:pPr>
            <a:endParaRPr lang="es-CL" sz="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DD0055"/>
              </a:buClr>
            </a:pPr>
            <a:r>
              <a:rPr lang="es-CL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Grado de identificación </a:t>
            </a:r>
            <a:br>
              <a:rPr lang="es-CL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 la organización.</a:t>
            </a:r>
          </a:p>
          <a:p>
            <a:pPr>
              <a:buClr>
                <a:srgbClr val="DD0055"/>
              </a:buClr>
            </a:pPr>
            <a:endParaRPr lang="es-CL" sz="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DD0055"/>
              </a:buClr>
            </a:pPr>
            <a:r>
              <a:rPr lang="es-CL" sz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¿Cómo se sienten nuestros colaboradores?</a:t>
            </a:r>
          </a:p>
        </p:txBody>
      </p: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2C44E2AF-5A33-4E47-8541-276C8780C045}"/>
              </a:ext>
            </a:extLst>
          </p:cNvPr>
          <p:cNvSpPr/>
          <p:nvPr/>
        </p:nvSpPr>
        <p:spPr>
          <a:xfrm>
            <a:off x="7994261" y="3111697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9" name="Rectángulo redondeado 58">
            <a:extLst>
              <a:ext uri="{FF2B5EF4-FFF2-40B4-BE49-F238E27FC236}">
                <a16:creationId xmlns:a16="http://schemas.microsoft.com/office/drawing/2014/main" id="{C6C0B5D0-BC58-854B-A5FA-25A3EC44E416}"/>
              </a:ext>
            </a:extLst>
          </p:cNvPr>
          <p:cNvSpPr/>
          <p:nvPr/>
        </p:nvSpPr>
        <p:spPr>
          <a:xfrm>
            <a:off x="7994261" y="3465658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AF372FFF-D45B-0847-BD23-1C6B0B713AAB}"/>
              </a:ext>
            </a:extLst>
          </p:cNvPr>
          <p:cNvSpPr/>
          <p:nvPr/>
        </p:nvSpPr>
        <p:spPr>
          <a:xfrm>
            <a:off x="7994261" y="3820100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Rectángulo redondeado 60">
            <a:extLst>
              <a:ext uri="{FF2B5EF4-FFF2-40B4-BE49-F238E27FC236}">
                <a16:creationId xmlns:a16="http://schemas.microsoft.com/office/drawing/2014/main" id="{BD047238-F51B-ED48-AC6A-AC1C7DBFEBBB}"/>
              </a:ext>
            </a:extLst>
          </p:cNvPr>
          <p:cNvSpPr/>
          <p:nvPr/>
        </p:nvSpPr>
        <p:spPr>
          <a:xfrm>
            <a:off x="7994261" y="4175469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DEFBE38-C8E7-3445-9596-91AF114C0128}"/>
              </a:ext>
            </a:extLst>
          </p:cNvPr>
          <p:cNvSpPr/>
          <p:nvPr/>
        </p:nvSpPr>
        <p:spPr>
          <a:xfrm>
            <a:off x="8401616" y="3166561"/>
            <a:ext cx="4571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eNPS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16DFF7C-0D82-9E44-84C8-B5618FE8E9B3}"/>
              </a:ext>
            </a:extLst>
          </p:cNvPr>
          <p:cNvSpPr/>
          <p:nvPr/>
        </p:nvSpPr>
        <p:spPr>
          <a:xfrm>
            <a:off x="8225981" y="3530354"/>
            <a:ext cx="907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ENGAGEMENT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3FAE7B28-AFF3-3E4C-B46C-5D5B0BB0812E}"/>
              </a:ext>
            </a:extLst>
          </p:cNvPr>
          <p:cNvSpPr/>
          <p:nvPr/>
        </p:nvSpPr>
        <p:spPr>
          <a:xfrm>
            <a:off x="8203869" y="3884316"/>
            <a:ext cx="10342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IDENTIFICACIÓN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D321391-C7DA-1547-8E68-740DCEA494EB}"/>
              </a:ext>
            </a:extLst>
          </p:cNvPr>
          <p:cNvSpPr/>
          <p:nvPr/>
        </p:nvSpPr>
        <p:spPr>
          <a:xfrm>
            <a:off x="8326971" y="4228445"/>
            <a:ext cx="8066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EMOCIONES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2C802A38-F632-A84E-A292-8C821AC8F0F0}"/>
              </a:ext>
            </a:extLst>
          </p:cNvPr>
          <p:cNvSpPr/>
          <p:nvPr/>
        </p:nvSpPr>
        <p:spPr>
          <a:xfrm>
            <a:off x="2300639" y="5435682"/>
            <a:ext cx="33076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L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ESTAS VARIABLES SON LAS QUE </a:t>
            </a:r>
            <a:r>
              <a:rPr lang="es-CL" sz="11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</a:t>
            </a:r>
            <a:br>
              <a:rPr lang="es-CL" sz="11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CL" sz="11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PODEMOS GESTIONAR</a:t>
            </a:r>
            <a:r>
              <a:rPr lang="es-CL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COMO EQUIPO</a:t>
            </a:r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2AEE51C8-AC9A-B246-828E-391D5CAFA4E5}"/>
              </a:ext>
            </a:extLst>
          </p:cNvPr>
          <p:cNvSpPr/>
          <p:nvPr/>
        </p:nvSpPr>
        <p:spPr>
          <a:xfrm>
            <a:off x="7657744" y="5305429"/>
            <a:ext cx="3957608" cy="720154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3A58CD1-4AE3-C946-A9FC-0CC1ABF53231}"/>
              </a:ext>
            </a:extLst>
          </p:cNvPr>
          <p:cNvSpPr/>
          <p:nvPr/>
        </p:nvSpPr>
        <p:spPr>
          <a:xfrm>
            <a:off x="7623876" y="5435682"/>
            <a:ext cx="40470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L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ESTOS </a:t>
            </a:r>
            <a:r>
              <a:rPr lang="es-CL" sz="11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 SON CONSECUENCIA DE LA GESTIÓN </a:t>
            </a:r>
            <a:r>
              <a:rPr lang="es-CL" sz="11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LAS VARIABLES ASOCIADAS A CADA VALOR.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453241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MODELO DE MEDICIÓN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981982"/>
            <a:ext cx="4390955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7" y="981982"/>
            <a:ext cx="425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LA ENCUESTA TIENE DOS ELEMENTOS CLAVES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100" y="1359242"/>
            <a:ext cx="933450" cy="1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798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3550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99031F4C-7F89-E244-9B53-C3461B4A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986" y="2769683"/>
            <a:ext cx="8146027" cy="864863"/>
          </a:xfrm>
        </p:spPr>
        <p:txBody>
          <a:bodyPr anchor="ctr">
            <a:noAutofit/>
          </a:bodyPr>
          <a:lstStyle/>
          <a:p>
            <a:r>
              <a:rPr lang="es-CL" sz="4800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DA90365-4219-124D-AC14-64720EF7BC81}"/>
              </a:ext>
            </a:extLst>
          </p:cNvPr>
          <p:cNvSpPr txBox="1">
            <a:spLocks/>
          </p:cNvSpPr>
          <p:nvPr/>
        </p:nvSpPr>
        <p:spPr>
          <a:xfrm>
            <a:off x="2022986" y="1904820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6EF4FA5-9963-6940-AAF8-FB68FD76D7F3}"/>
              </a:ext>
            </a:extLst>
          </p:cNvPr>
          <p:cNvSpPr txBox="1">
            <a:spLocks/>
          </p:cNvSpPr>
          <p:nvPr/>
        </p:nvSpPr>
        <p:spPr>
          <a:xfrm>
            <a:off x="2022986" y="3634546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2ADF74-2732-4D49-9E8A-DD4362BEBA0F}"/>
              </a:ext>
            </a:extLst>
          </p:cNvPr>
          <p:cNvSpPr txBox="1">
            <a:spLocks/>
          </p:cNvSpPr>
          <p:nvPr/>
        </p:nvSpPr>
        <p:spPr>
          <a:xfrm>
            <a:off x="2022986" y="1135534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D9A91BC-B6E3-3740-89AC-D4959A34B2E2}"/>
              </a:ext>
            </a:extLst>
          </p:cNvPr>
          <p:cNvSpPr txBox="1">
            <a:spLocks/>
          </p:cNvSpPr>
          <p:nvPr/>
        </p:nvSpPr>
        <p:spPr>
          <a:xfrm>
            <a:off x="2022986" y="337117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DA3CEAD-EC12-DE46-B9EC-D26AFE09B475}"/>
              </a:ext>
            </a:extLst>
          </p:cNvPr>
          <p:cNvSpPr txBox="1">
            <a:spLocks/>
          </p:cNvSpPr>
          <p:nvPr/>
        </p:nvSpPr>
        <p:spPr>
          <a:xfrm>
            <a:off x="2022986" y="4403832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D39C894-D2E7-1145-BD21-C5AE676091A3}"/>
              </a:ext>
            </a:extLst>
          </p:cNvPr>
          <p:cNvSpPr txBox="1">
            <a:spLocks/>
          </p:cNvSpPr>
          <p:nvPr/>
        </p:nvSpPr>
        <p:spPr>
          <a:xfrm>
            <a:off x="2022986" y="5188108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</p:spTree>
    <p:extLst>
      <p:ext uri="{BB962C8B-B14F-4D97-AF65-F5344CB8AC3E}">
        <p14:creationId xmlns:p14="http://schemas.microsoft.com/office/powerpoint/2010/main" val="3645450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70A69DA-02AE-2A40-9513-4E6C5D6051D8}"/>
              </a:ext>
            </a:extLst>
          </p:cNvPr>
          <p:cNvSpPr/>
          <p:nvPr/>
        </p:nvSpPr>
        <p:spPr>
          <a:xfrm>
            <a:off x="4385080" y="4884773"/>
            <a:ext cx="3421841" cy="807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 el grado de compromiso que los colaboradores 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sienten para ayudar a la compañía a alcanzar sus metas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(orgullo, motivación a ir más allá, intención de permanencia y realización personal).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F6E8BA-5DC6-CB42-81B4-E0D02F80967A}"/>
              </a:ext>
            </a:extLst>
          </p:cNvPr>
          <p:cNvSpPr/>
          <p:nvPr/>
        </p:nvSpPr>
        <p:spPr>
          <a:xfrm>
            <a:off x="1735562" y="3772447"/>
            <a:ext cx="137569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PARTICIPACIÓN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8A87A11-B8F5-2940-8406-EEB18BFD9B6B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447960E1-E1B0-9F47-A675-03EB1D4F5ABE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7C3F31-404E-5040-879C-03420EC95024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2FA1402-3C44-FD4B-ABDB-377F319C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2613476-CBE8-BD4C-B8D5-0ECEA2222FCE}"/>
              </a:ext>
            </a:extLst>
          </p:cNvPr>
          <p:cNvSpPr/>
          <p:nvPr/>
        </p:nvSpPr>
        <p:spPr>
          <a:xfrm>
            <a:off x="7952739" y="4884772"/>
            <a:ext cx="3421841" cy="80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puntaje del Employee Net Promoter Score (eNPS) representa cuánto los colaboradores recomendarían trabajar en la organización. Se calcula restando al porcentaje de promotores el porcentaje de detractores</a:t>
            </a:r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34ED30E5-6537-2B49-AAA7-3D686D412A9A}"/>
              </a:ext>
            </a:extLst>
          </p:cNvPr>
          <p:cNvSpPr/>
          <p:nvPr/>
        </p:nvSpPr>
        <p:spPr>
          <a:xfrm>
            <a:off x="1374818" y="2413676"/>
            <a:ext cx="2307046" cy="2307046"/>
          </a:xfrm>
          <a:prstGeom prst="arc">
            <a:avLst>
              <a:gd name="adj1" fmla="val 16200000"/>
              <a:gd name="adj2" fmla="val 21503142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9758DB84-3030-AD48-844A-B822927BF90F}"/>
              </a:ext>
            </a:extLst>
          </p:cNvPr>
          <p:cNvSpPr/>
          <p:nvPr/>
        </p:nvSpPr>
        <p:spPr>
          <a:xfrm>
            <a:off x="4942477" y="2413676"/>
            <a:ext cx="2307046" cy="2307046"/>
          </a:xfrm>
          <a:prstGeom prst="arc">
            <a:avLst>
              <a:gd name="adj1" fmla="val 16200000"/>
              <a:gd name="adj2" fmla="val 5591121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F263D975-12ED-F54F-AB26-798037C2FDC9}"/>
              </a:ext>
            </a:extLst>
          </p:cNvPr>
          <p:cNvSpPr/>
          <p:nvPr/>
        </p:nvSpPr>
        <p:spPr>
          <a:xfrm>
            <a:off x="851013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31538FC-F185-0D40-B730-079AC7A29191}"/>
              </a:ext>
            </a:extLst>
          </p:cNvPr>
          <p:cNvSpPr txBox="1">
            <a:spLocks/>
          </p:cNvSpPr>
          <p:nvPr/>
        </p:nvSpPr>
        <p:spPr>
          <a:xfrm>
            <a:off x="144131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BE2812EF-077D-BB48-A825-01C14F7F08BC}"/>
              </a:ext>
            </a:extLst>
          </p:cNvPr>
          <p:cNvSpPr txBox="1">
            <a:spLocks/>
          </p:cNvSpPr>
          <p:nvPr/>
        </p:nvSpPr>
        <p:spPr>
          <a:xfrm>
            <a:off x="500897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ED69E60F-59B7-AD4F-BE2D-01508A502BCA}"/>
              </a:ext>
            </a:extLst>
          </p:cNvPr>
          <p:cNvSpPr txBox="1">
            <a:spLocks/>
          </p:cNvSpPr>
          <p:nvPr/>
        </p:nvSpPr>
        <p:spPr>
          <a:xfrm>
            <a:off x="8576635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2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Pts.</a:t>
            </a:r>
            <a:endParaRPr kumimoji="0" lang="es-CL" sz="3200" b="1" i="0" u="none" strike="noStrike" kern="1200" cap="none" spc="-150" normalizeH="0" baseline="3000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D0B9D13-4AB1-9943-A425-DF8D613F12EC}"/>
              </a:ext>
            </a:extLst>
          </p:cNvPr>
          <p:cNvSpPr/>
          <p:nvPr/>
        </p:nvSpPr>
        <p:spPr>
          <a:xfrm>
            <a:off x="5327027" y="3713591"/>
            <a:ext cx="135806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COMPROMISO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LA BU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3867895-D3EB-D141-914D-6CB0E47E8876}"/>
              </a:ext>
            </a:extLst>
          </p:cNvPr>
          <p:cNvSpPr/>
          <p:nvPr/>
        </p:nvSpPr>
        <p:spPr>
          <a:xfrm>
            <a:off x="9174813" y="3772446"/>
            <a:ext cx="83708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LA BU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BCDFA40-FAD5-8D4C-8A70-DEFB77BCA1BF}"/>
              </a:ext>
            </a:extLst>
          </p:cNvPr>
          <p:cNvSpPr>
            <a:spLocks noChangeAspect="1"/>
          </p:cNvSpPr>
          <p:nvPr/>
        </p:nvSpPr>
        <p:spPr>
          <a:xfrm rot="16200000">
            <a:off x="1001190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3EBA454-9E37-2047-95E6-853B21FFB971}"/>
              </a:ext>
            </a:extLst>
          </p:cNvPr>
          <p:cNvSpPr>
            <a:spLocks noChangeAspect="1"/>
          </p:cNvSpPr>
          <p:nvPr/>
        </p:nvSpPr>
        <p:spPr>
          <a:xfrm rot="16200000">
            <a:off x="6400686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B13A4F0-C441-0744-A57E-E991BD761060}"/>
              </a:ext>
            </a:extLst>
          </p:cNvPr>
          <p:cNvSpPr/>
          <p:nvPr/>
        </p:nvSpPr>
        <p:spPr>
          <a:xfrm rot="2700000">
            <a:off x="289528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E848AA1-F9CE-594D-B517-4E363BE88D3B}"/>
              </a:ext>
            </a:extLst>
          </p:cNvPr>
          <p:cNvSpPr/>
          <p:nvPr/>
        </p:nvSpPr>
        <p:spPr>
          <a:xfrm>
            <a:off x="286437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275796E-761F-7342-ABD5-635347A0F18A}"/>
              </a:ext>
            </a:extLst>
          </p:cNvPr>
          <p:cNvSpPr/>
          <p:nvPr/>
        </p:nvSpPr>
        <p:spPr>
          <a:xfrm>
            <a:off x="637338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7EEA5D3-5124-DE42-9163-36CB2EC09D74}"/>
              </a:ext>
            </a:extLst>
          </p:cNvPr>
          <p:cNvSpPr/>
          <p:nvPr/>
        </p:nvSpPr>
        <p:spPr>
          <a:xfrm>
            <a:off x="998688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2" name="Rectángulo: esquinas redondeadas 2">
            <a:extLst>
              <a:ext uri="{FF2B5EF4-FFF2-40B4-BE49-F238E27FC236}">
                <a16:creationId xmlns:a16="http://schemas.microsoft.com/office/drawing/2014/main" id="{ACBF5041-A4A8-5B42-B236-EE2D5637B70D}"/>
              </a:ext>
            </a:extLst>
          </p:cNvPr>
          <p:cNvSpPr/>
          <p:nvPr/>
        </p:nvSpPr>
        <p:spPr>
          <a:xfrm>
            <a:off x="4833739" y="1779698"/>
            <a:ext cx="1851351" cy="43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</a:p>
          <a:p>
            <a:pPr algn="ctr"/>
            <a:r>
              <a:rPr lang="en-GB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META: 80%</a:t>
            </a:r>
          </a:p>
        </p:txBody>
      </p:sp>
      <p:sp>
        <p:nvSpPr>
          <p:cNvPr id="44" name="Rectángulo: esquinas redondeadas 3">
            <a:extLst>
              <a:ext uri="{FF2B5EF4-FFF2-40B4-BE49-F238E27FC236}">
                <a16:creationId xmlns:a16="http://schemas.microsoft.com/office/drawing/2014/main" id="{42D51510-D689-1144-86B7-FD12E565F3C7}"/>
              </a:ext>
            </a:extLst>
          </p:cNvPr>
          <p:cNvSpPr/>
          <p:nvPr/>
        </p:nvSpPr>
        <p:spPr>
          <a:xfrm>
            <a:off x="8667686" y="1797468"/>
            <a:ext cx="1851342" cy="43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endParaRPr lang="en-GB" b="1" dirty="0">
              <a:solidFill>
                <a:srgbClr val="3E3E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META: 50 PUNTOS</a:t>
            </a:r>
          </a:p>
        </p:txBody>
      </p:sp>
    </p:spTree>
    <p:extLst>
      <p:ext uri="{BB962C8B-B14F-4D97-AF65-F5344CB8AC3E}">
        <p14:creationId xmlns:p14="http://schemas.microsoft.com/office/powerpoint/2010/main" val="30776771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: esquinas redondeadas 2">
            <a:extLst>
              <a:ext uri="{FF2B5EF4-FFF2-40B4-BE49-F238E27FC236}">
                <a16:creationId xmlns:a16="http://schemas.microsoft.com/office/drawing/2014/main" id="{ACBF5041-A4A8-5B42-B236-EE2D5637B70D}"/>
              </a:ext>
            </a:extLst>
          </p:cNvPr>
          <p:cNvSpPr/>
          <p:nvPr/>
        </p:nvSpPr>
        <p:spPr>
          <a:xfrm>
            <a:off x="4253739" y="1602892"/>
            <a:ext cx="3684521" cy="43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EMOCIONES</a:t>
            </a:r>
          </a:p>
          <a:p>
            <a:pPr algn="ctr"/>
            <a:r>
              <a:rPr lang="en-GB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META: 40% PERSONAS ENTUSIASMADAS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43A786F-A434-2946-8C37-A31EE4B598EB}"/>
              </a:ext>
            </a:extLst>
          </p:cNvPr>
          <p:cNvSpPr/>
          <p:nvPr/>
        </p:nvSpPr>
        <p:spPr>
          <a:xfrm>
            <a:off x="1123604" y="3772446"/>
            <a:ext cx="150233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ENTUSIASMADOS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41A0833F-5076-1042-8965-8B4C3B5A0969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BC93BC1-E4C1-3C44-902A-1A3BA30F638D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970DF2B-B228-D846-9C64-4B17C7E54EB0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CAD229D5-DB63-1C48-9500-384B7E931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AEBCA3B7-D189-394C-B1CC-833B9F0650A4}"/>
              </a:ext>
            </a:extLst>
          </p:cNvPr>
          <p:cNvSpPr/>
          <p:nvPr/>
        </p:nvSpPr>
        <p:spPr>
          <a:xfrm>
            <a:off x="3342660" y="4884772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% de personas que indicó una de las siguientes emociones (entusiasmo, tranquilidad, nerviosismo o decepción) como la predominante en el último mes en su trabajo.</a:t>
            </a:r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AD92CB9E-DDC6-BA43-96A2-444F05583C79}"/>
              </a:ext>
            </a:extLst>
          </p:cNvPr>
          <p:cNvSpPr/>
          <p:nvPr/>
        </p:nvSpPr>
        <p:spPr>
          <a:xfrm>
            <a:off x="826178" y="2413676"/>
            <a:ext cx="2307046" cy="2307046"/>
          </a:xfrm>
          <a:prstGeom prst="arc">
            <a:avLst>
              <a:gd name="adj1" fmla="val 16200000"/>
              <a:gd name="adj2" fmla="val 43561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18FA389C-C99C-FD43-AC8E-F04B9E4E0F3D}"/>
              </a:ext>
            </a:extLst>
          </p:cNvPr>
          <p:cNvSpPr/>
          <p:nvPr/>
        </p:nvSpPr>
        <p:spPr>
          <a:xfrm>
            <a:off x="3559238" y="2413676"/>
            <a:ext cx="2307046" cy="2307046"/>
          </a:xfrm>
          <a:prstGeom prst="arc">
            <a:avLst>
              <a:gd name="adj1" fmla="val 16200000"/>
              <a:gd name="adj2" fmla="val 5450034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co 44">
            <a:extLst>
              <a:ext uri="{FF2B5EF4-FFF2-40B4-BE49-F238E27FC236}">
                <a16:creationId xmlns:a16="http://schemas.microsoft.com/office/drawing/2014/main" id="{60D766F7-D868-CB46-94D4-5BE4ED3E722D}"/>
              </a:ext>
            </a:extLst>
          </p:cNvPr>
          <p:cNvSpPr/>
          <p:nvPr/>
        </p:nvSpPr>
        <p:spPr>
          <a:xfrm>
            <a:off x="6295891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891C7DC0-AAD9-184A-A6C9-6FD5B1F03C7A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8771C980-E76D-4C4B-AA8A-C8AA89EC6C6F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80588214-CDDB-EC4F-99A5-7B72412D3016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DACD8B0-809B-0B4A-ABB9-D801E226BFB7}"/>
              </a:ext>
            </a:extLst>
          </p:cNvPr>
          <p:cNvSpPr/>
          <p:nvPr/>
        </p:nvSpPr>
        <p:spPr>
          <a:xfrm>
            <a:off x="3969436" y="3805924"/>
            <a:ext cx="130676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TRANQUILOS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7B470D8-3145-6E49-A713-51715EBFB9E0}"/>
              </a:ext>
            </a:extLst>
          </p:cNvPr>
          <p:cNvSpPr/>
          <p:nvPr/>
        </p:nvSpPr>
        <p:spPr>
          <a:xfrm>
            <a:off x="6725728" y="3772446"/>
            <a:ext cx="130676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NERVIOSOS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0205C0A-D682-874D-9A3B-CCE04368ABE0}"/>
              </a:ext>
            </a:extLst>
          </p:cNvPr>
          <p:cNvSpPr>
            <a:spLocks noChangeAspect="1"/>
          </p:cNvSpPr>
          <p:nvPr/>
        </p:nvSpPr>
        <p:spPr>
          <a:xfrm rot="16200000">
            <a:off x="7797657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8C668A85-7968-3E43-9E11-D3F56B7AABA9}"/>
              </a:ext>
            </a:extLst>
          </p:cNvPr>
          <p:cNvSpPr>
            <a:spLocks noChangeAspect="1"/>
          </p:cNvSpPr>
          <p:nvPr/>
        </p:nvSpPr>
        <p:spPr>
          <a:xfrm rot="16200000">
            <a:off x="5017447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238CC493-6C24-7E4B-B45F-4F0D0665E69B}"/>
              </a:ext>
            </a:extLst>
          </p:cNvPr>
          <p:cNvSpPr/>
          <p:nvPr/>
        </p:nvSpPr>
        <p:spPr>
          <a:xfrm rot="2700000">
            <a:off x="234664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506DC81-4589-7847-A0A9-E033C717796A}"/>
              </a:ext>
            </a:extLst>
          </p:cNvPr>
          <p:cNvSpPr/>
          <p:nvPr/>
        </p:nvSpPr>
        <p:spPr>
          <a:xfrm>
            <a:off x="231573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63DC794-62CF-E74B-9A6C-AA67404C6540}"/>
              </a:ext>
            </a:extLst>
          </p:cNvPr>
          <p:cNvSpPr/>
          <p:nvPr/>
        </p:nvSpPr>
        <p:spPr>
          <a:xfrm>
            <a:off x="49901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38CBEBE-1EA9-044D-BCAC-1D1D48C714B5}"/>
              </a:ext>
            </a:extLst>
          </p:cNvPr>
          <p:cNvSpPr/>
          <p:nvPr/>
        </p:nvSpPr>
        <p:spPr>
          <a:xfrm>
            <a:off x="7772639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94340691-03F1-9840-97CE-13BB3974A466}"/>
              </a:ext>
            </a:extLst>
          </p:cNvPr>
          <p:cNvSpPr/>
          <p:nvPr/>
        </p:nvSpPr>
        <p:spPr>
          <a:xfrm>
            <a:off x="9030427" y="2413676"/>
            <a:ext cx="2307046" cy="2307046"/>
          </a:xfrm>
          <a:prstGeom prst="arc">
            <a:avLst>
              <a:gd name="adj1" fmla="val 16200000"/>
              <a:gd name="adj2" fmla="val 15898966"/>
            </a:avLst>
          </a:prstGeom>
          <a:ln w="76200" cap="rnd"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ítulo 1">
            <a:extLst>
              <a:ext uri="{FF2B5EF4-FFF2-40B4-BE49-F238E27FC236}">
                <a16:creationId xmlns:a16="http://schemas.microsoft.com/office/drawing/2014/main" id="{0B3883EB-A996-CC43-A191-F30DDF0F5C38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B7891704-CCB4-AE4F-B35A-D2CE19F731D5}"/>
              </a:ext>
            </a:extLst>
          </p:cNvPr>
          <p:cNvSpPr/>
          <p:nvPr/>
        </p:nvSpPr>
        <p:spPr>
          <a:xfrm>
            <a:off x="9369695" y="3772445"/>
            <a:ext cx="1487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DECEPCIONADOS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EFD355F5-7EB8-7146-B1CB-BA51FE398299}"/>
              </a:ext>
            </a:extLst>
          </p:cNvPr>
          <p:cNvSpPr>
            <a:spLocks noChangeAspect="1"/>
          </p:cNvSpPr>
          <p:nvPr/>
        </p:nvSpPr>
        <p:spPr>
          <a:xfrm rot="16200000">
            <a:off x="10532193" y="2133812"/>
            <a:ext cx="951026" cy="951026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74D6D5B-E413-7F4D-8262-01DA74FEF503}"/>
              </a:ext>
            </a:extLst>
          </p:cNvPr>
          <p:cNvSpPr/>
          <p:nvPr/>
        </p:nvSpPr>
        <p:spPr>
          <a:xfrm>
            <a:off x="10507175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585420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3887755" y="3680113"/>
            <a:ext cx="136287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IDENTIFICADOS</a:t>
            </a:r>
            <a:b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LA BU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BU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868502" y="4884772"/>
            <a:ext cx="4454997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Corresponde al grado en que los colaboradores se identifican con la organización. Para ser </a:t>
            </a:r>
            <a:r>
              <a:rPr lang="es-CL" sz="10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#UnSoloEquipo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la identificación con el Grupo Falabella debe ser tan alta como la identificación con el negocio.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3520599" y="2413676"/>
            <a:ext cx="2307046" cy="2307046"/>
          </a:xfrm>
          <a:prstGeom prst="arc">
            <a:avLst>
              <a:gd name="adj1" fmla="val 16200000"/>
              <a:gd name="adj2" fmla="val 10945639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42889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3587098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495395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598221" y="3680113"/>
            <a:ext cx="1960793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lvl="0" algn="ctr">
              <a:defRPr/>
            </a:pP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IDENTIFICADOS CON EL</a:t>
            </a:r>
          </a:p>
          <a:p>
            <a:pPr lvl="0" algn="ctr">
              <a:defRPr/>
            </a:pP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 FALABELLA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93066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5041062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501015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9056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301597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A557E956-904D-3847-B3F8-26BBAB13EC3F}"/>
              </a:ext>
            </a:extLst>
          </p:cNvPr>
          <p:cNvSpPr txBox="1">
            <a:spLocks/>
          </p:cNvSpPr>
          <p:nvPr/>
        </p:nvSpPr>
        <p:spPr>
          <a:xfrm>
            <a:off x="998397" y="466745"/>
            <a:ext cx="10444666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</a:t>
            </a:r>
            <a:r>
              <a:rPr lang="es-CL" sz="32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FORMATO/</a:t>
            </a:r>
            <a:r>
              <a:rPr kumimoji="0" lang="es-CL" sz="32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GERENCIA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C9ACC758-F038-0A4D-8489-C4D229836BF3}"/>
              </a:ext>
            </a:extLst>
          </p:cNvPr>
          <p:cNvSpPr/>
          <p:nvPr/>
        </p:nvSpPr>
        <p:spPr>
          <a:xfrm>
            <a:off x="1086787" y="902722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A2435F3-2897-214B-ABDA-8D3045AA23E0}"/>
              </a:ext>
            </a:extLst>
          </p:cNvPr>
          <p:cNvSpPr txBox="1"/>
          <p:nvPr/>
        </p:nvSpPr>
        <p:spPr>
          <a:xfrm>
            <a:off x="1219528" y="902722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C832DB2-1D20-C444-8EE4-735A9CD1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279982"/>
            <a:ext cx="933450" cy="103275"/>
          </a:xfrm>
          <a:prstGeom prst="rect">
            <a:avLst/>
          </a:prstGeom>
        </p:spPr>
      </p:pic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82ABD67-E660-7549-BEB3-4E9DE272B9AC}"/>
              </a:ext>
            </a:extLst>
          </p:cNvPr>
          <p:cNvGraphicFramePr/>
          <p:nvPr/>
        </p:nvGraphicFramePr>
        <p:xfrm>
          <a:off x="2220122" y="1526734"/>
          <a:ext cx="3296760" cy="223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8806D73B-BE44-3941-99F6-DDB21E891FED}"/>
              </a:ext>
            </a:extLst>
          </p:cNvPr>
          <p:cNvGraphicFramePr/>
          <p:nvPr/>
        </p:nvGraphicFramePr>
        <p:xfrm>
          <a:off x="6957548" y="987033"/>
          <a:ext cx="3210562" cy="270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4DCCFD97-7690-FF49-86E1-9814D14D839C}"/>
              </a:ext>
            </a:extLst>
          </p:cNvPr>
          <p:cNvGraphicFramePr/>
          <p:nvPr/>
        </p:nvGraphicFramePr>
        <p:xfrm>
          <a:off x="2220122" y="3979224"/>
          <a:ext cx="3296760" cy="22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D95D1B9-2CDF-B34D-9CF1-4843AE0FF8C5}"/>
              </a:ext>
            </a:extLst>
          </p:cNvPr>
          <p:cNvGraphicFramePr/>
          <p:nvPr/>
        </p:nvGraphicFramePr>
        <p:xfrm>
          <a:off x="6842221" y="3394271"/>
          <a:ext cx="3615248" cy="292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B2A311D1-19AD-9D4C-9C49-387DEDD2CC29}"/>
              </a:ext>
            </a:extLst>
          </p:cNvPr>
          <p:cNvSpPr/>
          <p:nvPr/>
        </p:nvSpPr>
        <p:spPr>
          <a:xfrm>
            <a:off x="2992232" y="1405160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667873D-A1BB-904D-A8C5-64765A1E637A}"/>
              </a:ext>
            </a:extLst>
          </p:cNvPr>
          <p:cNvSpPr txBox="1"/>
          <p:nvPr/>
        </p:nvSpPr>
        <p:spPr>
          <a:xfrm>
            <a:off x="3058602" y="1405160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ENGAGEMENT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08F249ED-B888-4140-B8D9-1C22349CCF62}"/>
              </a:ext>
            </a:extLst>
          </p:cNvPr>
          <p:cNvSpPr/>
          <p:nvPr/>
        </p:nvSpPr>
        <p:spPr>
          <a:xfrm>
            <a:off x="7662203" y="1439337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345CBBE-D452-D942-ACF8-043784780EB6}"/>
              </a:ext>
            </a:extLst>
          </p:cNvPr>
          <p:cNvSpPr txBox="1"/>
          <p:nvPr/>
        </p:nvSpPr>
        <p:spPr>
          <a:xfrm>
            <a:off x="7728573" y="1439337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eNPS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EBE83CAC-C9B2-1E40-B6F1-BFAD9AD749C9}"/>
              </a:ext>
            </a:extLst>
          </p:cNvPr>
          <p:cNvSpPr/>
          <p:nvPr/>
        </p:nvSpPr>
        <p:spPr>
          <a:xfrm>
            <a:off x="2992232" y="3680275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32EA587-EDA5-CF45-85C4-591283508B9B}"/>
              </a:ext>
            </a:extLst>
          </p:cNvPr>
          <p:cNvSpPr txBox="1"/>
          <p:nvPr/>
        </p:nvSpPr>
        <p:spPr>
          <a:xfrm>
            <a:off x="3058602" y="3680275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IDENTIFICACIÓN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518172AD-DF7F-AB40-8BE2-738697B7F2AE}"/>
              </a:ext>
            </a:extLst>
          </p:cNvPr>
          <p:cNvSpPr/>
          <p:nvPr/>
        </p:nvSpPr>
        <p:spPr>
          <a:xfrm>
            <a:off x="7662203" y="3714452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CA3708B-4CE5-0045-A2EC-15954FE877A5}"/>
              </a:ext>
            </a:extLst>
          </p:cNvPr>
          <p:cNvSpPr txBox="1"/>
          <p:nvPr/>
        </p:nvSpPr>
        <p:spPr>
          <a:xfrm>
            <a:off x="7728573" y="3714452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EMOCIONES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B783425-D19F-3F48-9BE0-1EE72E6B5B95}"/>
              </a:ext>
            </a:extLst>
          </p:cNvPr>
          <p:cNvSpPr txBox="1"/>
          <p:nvPr/>
        </p:nvSpPr>
        <p:spPr>
          <a:xfrm>
            <a:off x="5364598" y="1700180"/>
            <a:ext cx="11524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 </a:t>
            </a:r>
            <a:r>
              <a:rPr lang="es-CL" b="1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CB7F932-FD19-F14F-B16D-1F60CF8048E1}"/>
              </a:ext>
            </a:extLst>
          </p:cNvPr>
          <p:cNvSpPr txBox="1"/>
          <p:nvPr/>
        </p:nvSpPr>
        <p:spPr>
          <a:xfrm>
            <a:off x="5449434" y="1851731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PROMEDIO </a:t>
            </a:r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C83994E-9639-5F45-AE8A-03359F884396}"/>
              </a:ext>
            </a:extLst>
          </p:cNvPr>
          <p:cNvSpPr txBox="1"/>
          <p:nvPr/>
        </p:nvSpPr>
        <p:spPr>
          <a:xfrm>
            <a:off x="5449434" y="2093974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PROMEDIO </a:t>
            </a:r>
          </a:p>
          <a:p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PAÍS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A8F3A0F-68CA-5945-A387-BE7806A2A69F}"/>
              </a:ext>
            </a:extLst>
          </p:cNvPr>
          <p:cNvSpPr txBox="1"/>
          <p:nvPr/>
        </p:nvSpPr>
        <p:spPr>
          <a:xfrm>
            <a:off x="5439909" y="4121421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PROMEDIO </a:t>
            </a:r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ACFE980-DC56-BB44-BEC7-966E451A78E3}"/>
              </a:ext>
            </a:extLst>
          </p:cNvPr>
          <p:cNvSpPr txBox="1"/>
          <p:nvPr/>
        </p:nvSpPr>
        <p:spPr>
          <a:xfrm>
            <a:off x="5439909" y="4461939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PROMEDIO </a:t>
            </a:r>
          </a:p>
          <a:p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PAÍS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F4839F5-917A-6A41-B693-61BB866F6A4B}"/>
              </a:ext>
            </a:extLst>
          </p:cNvPr>
          <p:cNvSpPr txBox="1"/>
          <p:nvPr/>
        </p:nvSpPr>
        <p:spPr>
          <a:xfrm>
            <a:off x="9883919" y="3920597"/>
            <a:ext cx="1386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</a:t>
            </a:r>
          </a:p>
          <a:p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DE PERSONAS </a:t>
            </a:r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ENTUSIASMADAS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0003A920-4B61-2644-87BB-58E44FA56C7B}"/>
              </a:ext>
            </a:extLst>
          </p:cNvPr>
          <p:cNvCxnSpPr>
            <a:cxnSpLocks/>
          </p:cNvCxnSpPr>
          <p:nvPr/>
        </p:nvCxnSpPr>
        <p:spPr>
          <a:xfrm>
            <a:off x="2334804" y="4569110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8686F71D-D979-C946-8B01-AFEC0B2F6D43}"/>
              </a:ext>
            </a:extLst>
          </p:cNvPr>
          <p:cNvCxnSpPr>
            <a:cxnSpLocks/>
          </p:cNvCxnSpPr>
          <p:nvPr/>
        </p:nvCxnSpPr>
        <p:spPr>
          <a:xfrm>
            <a:off x="2334804" y="4379372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1F831D47-EFF1-6A49-914D-BA71407C72B5}"/>
              </a:ext>
            </a:extLst>
          </p:cNvPr>
          <p:cNvCxnSpPr>
            <a:cxnSpLocks/>
          </p:cNvCxnSpPr>
          <p:nvPr/>
        </p:nvCxnSpPr>
        <p:spPr>
          <a:xfrm>
            <a:off x="2334804" y="2196025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223666DD-2515-2940-BAF0-BD4A9EF9FE45}"/>
              </a:ext>
            </a:extLst>
          </p:cNvPr>
          <p:cNvCxnSpPr>
            <a:cxnSpLocks/>
          </p:cNvCxnSpPr>
          <p:nvPr/>
        </p:nvCxnSpPr>
        <p:spPr>
          <a:xfrm>
            <a:off x="2334804" y="2006287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B015AF0-E985-5242-9EC3-8B1C775759E7}"/>
              </a:ext>
            </a:extLst>
          </p:cNvPr>
          <p:cNvSpPr txBox="1"/>
          <p:nvPr/>
        </p:nvSpPr>
        <p:spPr>
          <a:xfrm>
            <a:off x="9880292" y="1789909"/>
            <a:ext cx="10844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 </a:t>
            </a:r>
            <a:r>
              <a:rPr lang="es-CL" b="1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 pts</a:t>
            </a:r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0065174-1F72-994C-8638-1E6F029BDD28}"/>
              </a:ext>
            </a:extLst>
          </p:cNvPr>
          <p:cNvSpPr txBox="1"/>
          <p:nvPr/>
        </p:nvSpPr>
        <p:spPr>
          <a:xfrm>
            <a:off x="9869034" y="1928132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PROMEDIO </a:t>
            </a:r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FFD9471-010B-7646-8950-0CFB9F4320C5}"/>
              </a:ext>
            </a:extLst>
          </p:cNvPr>
          <p:cNvSpPr txBox="1"/>
          <p:nvPr/>
        </p:nvSpPr>
        <p:spPr>
          <a:xfrm>
            <a:off x="9869034" y="2170375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PROMEDIO </a:t>
            </a:r>
          </a:p>
          <a:p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PAÍS</a:t>
            </a: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A0BE4DBB-27F6-1A4F-9A89-C9E90E5CBCD4}"/>
              </a:ext>
            </a:extLst>
          </p:cNvPr>
          <p:cNvCxnSpPr>
            <a:cxnSpLocks/>
          </p:cNvCxnSpPr>
          <p:nvPr/>
        </p:nvCxnSpPr>
        <p:spPr>
          <a:xfrm>
            <a:off x="6754404" y="2272426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824D0304-703F-2C46-AF22-5A3179D2B09C}"/>
              </a:ext>
            </a:extLst>
          </p:cNvPr>
          <p:cNvCxnSpPr>
            <a:cxnSpLocks/>
          </p:cNvCxnSpPr>
          <p:nvPr/>
        </p:nvCxnSpPr>
        <p:spPr>
          <a:xfrm>
            <a:off x="6754404" y="2082688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E4959B55-5665-614C-85B4-79877CB4F71B}"/>
              </a:ext>
            </a:extLst>
          </p:cNvPr>
          <p:cNvCxnSpPr>
            <a:cxnSpLocks/>
          </p:cNvCxnSpPr>
          <p:nvPr/>
        </p:nvCxnSpPr>
        <p:spPr>
          <a:xfrm>
            <a:off x="2334804" y="1821230"/>
            <a:ext cx="3161849" cy="0"/>
          </a:xfrm>
          <a:prstGeom prst="straightConnector1">
            <a:avLst/>
          </a:prstGeom>
          <a:ln>
            <a:solidFill>
              <a:srgbClr val="143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B2B90A6C-D424-EC4F-A933-09833A1A1E45}"/>
              </a:ext>
            </a:extLst>
          </p:cNvPr>
          <p:cNvCxnSpPr>
            <a:cxnSpLocks/>
          </p:cNvCxnSpPr>
          <p:nvPr/>
        </p:nvCxnSpPr>
        <p:spPr>
          <a:xfrm>
            <a:off x="6754404" y="1897631"/>
            <a:ext cx="3161849" cy="0"/>
          </a:xfrm>
          <a:prstGeom prst="straightConnector1">
            <a:avLst/>
          </a:prstGeom>
          <a:ln>
            <a:solidFill>
              <a:srgbClr val="143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4156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>
            <a:extLst>
              <a:ext uri="{FF2B5EF4-FFF2-40B4-BE49-F238E27FC236}">
                <a16:creationId xmlns:a16="http://schemas.microsoft.com/office/drawing/2014/main" id="{E6BE2831-1234-C541-9CC3-F17E910EB640}"/>
              </a:ext>
            </a:extLst>
          </p:cNvPr>
          <p:cNvSpPr/>
          <p:nvPr/>
        </p:nvSpPr>
        <p:spPr>
          <a:xfrm rot="16200000">
            <a:off x="813574" y="2378851"/>
            <a:ext cx="2349281" cy="2349281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989898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4A6C7D-1D82-4A42-A14B-8EE5C5BF1508}"/>
              </a:ext>
            </a:extLst>
          </p:cNvPr>
          <p:cNvSpPr/>
          <p:nvPr/>
        </p:nvSpPr>
        <p:spPr>
          <a:xfrm rot="16200000">
            <a:off x="9019937" y="2375387"/>
            <a:ext cx="2357944" cy="2357944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82AFAA4-E132-504E-B123-1C63F7A5AE9A}"/>
              </a:ext>
            </a:extLst>
          </p:cNvPr>
          <p:cNvSpPr/>
          <p:nvPr/>
        </p:nvSpPr>
        <p:spPr>
          <a:xfrm rot="16200000">
            <a:off x="6241430" y="2378851"/>
            <a:ext cx="2349281" cy="2349281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E8E12A9-D128-4040-BBF7-CAC7815022BD}"/>
              </a:ext>
            </a:extLst>
          </p:cNvPr>
          <p:cNvSpPr/>
          <p:nvPr/>
        </p:nvSpPr>
        <p:spPr>
          <a:xfrm rot="5400000">
            <a:off x="3544249" y="2378852"/>
            <a:ext cx="2349281" cy="2349281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353378" y="3772445"/>
            <a:ext cx="123463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SOMOS UN</a:t>
            </a:r>
            <a:b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SOLO EQUIPO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601908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MIRADA GENERAL BU 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MEDICIÓN SEPTIEMBRE-OCTUBRE 2023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% de favorabilidad para cada valor, de acuerdo al promedio</a:t>
            </a:r>
            <a:b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las preguntas asociadas al mismo.</a:t>
            </a: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4072575" y="3805924"/>
            <a:ext cx="129234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MOVEMOS</a:t>
            </a:r>
            <a:b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ÁGILMENTE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681389" y="3772445"/>
            <a:ext cx="158729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APASIONAMOS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EL CLIENTE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7FB51E6-742B-E849-85FB-2708DFCA1677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F1279BB-3290-3E43-A2D5-8DB3CFE34116}"/>
              </a:ext>
            </a:extLst>
          </p:cNvPr>
          <p:cNvSpPr/>
          <p:nvPr/>
        </p:nvSpPr>
        <p:spPr>
          <a:xfrm>
            <a:off x="9694849" y="3772444"/>
            <a:ext cx="102944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CUIDAMOS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FUTURO</a:t>
            </a:r>
          </a:p>
        </p:txBody>
      </p:sp>
    </p:spTree>
    <p:extLst>
      <p:ext uri="{BB962C8B-B14F-4D97-AF65-F5344CB8AC3E}">
        <p14:creationId xmlns:p14="http://schemas.microsoft.com/office/powerpoint/2010/main" val="36973367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labella">
    <a:dk1>
      <a:srgbClr val="383E44"/>
    </a:dk1>
    <a:lt1>
      <a:srgbClr val="FFFFFF"/>
    </a:lt1>
    <a:dk2>
      <a:srgbClr val="383E44"/>
    </a:dk2>
    <a:lt2>
      <a:srgbClr val="E5E5E5"/>
    </a:lt2>
    <a:accent1>
      <a:srgbClr val="383E44"/>
    </a:accent1>
    <a:accent2>
      <a:srgbClr val="949EA8"/>
    </a:accent2>
    <a:accent3>
      <a:srgbClr val="CCCCCD"/>
    </a:accent3>
    <a:accent4>
      <a:srgbClr val="EA244B"/>
    </a:accent4>
    <a:accent5>
      <a:srgbClr val="1945B9"/>
    </a:accent5>
    <a:accent6>
      <a:srgbClr val="75BE1B"/>
    </a:accent6>
    <a:hlink>
      <a:srgbClr val="1946BA"/>
    </a:hlink>
    <a:folHlink>
      <a:srgbClr val="9A989A"/>
    </a:folHlink>
  </a:clrScheme>
  <a:fontScheme name="TechCo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1896</Words>
  <Application>Microsoft Office PowerPoint</Application>
  <PresentationFormat>Panorámica</PresentationFormat>
  <Paragraphs>394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Principales resultados BU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resultados equipo 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SIMPLIFICAR Y DISFRUTAR AÚN MÁS LA VIDA</dc:title>
  <dc:creator>Microsoft Office User</dc:creator>
  <cp:lastModifiedBy>Maria Elvira Ossa Guzman</cp:lastModifiedBy>
  <cp:revision>105</cp:revision>
  <cp:lastPrinted>2023-06-13T20:04:37Z</cp:lastPrinted>
  <dcterms:created xsi:type="dcterms:W3CDTF">2022-09-30T06:50:04Z</dcterms:created>
  <dcterms:modified xsi:type="dcterms:W3CDTF">2023-11-10T13:48:43Z</dcterms:modified>
</cp:coreProperties>
</file>